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9" r:id="rId2"/>
    <p:sldId id="278" r:id="rId3"/>
    <p:sldId id="261" r:id="rId4"/>
    <p:sldId id="262" r:id="rId5"/>
    <p:sldId id="263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71" r:id="rId14"/>
    <p:sldId id="274" r:id="rId15"/>
    <p:sldId id="296" r:id="rId16"/>
    <p:sldId id="295" r:id="rId17"/>
    <p:sldId id="273" r:id="rId18"/>
    <p:sldId id="280" r:id="rId19"/>
    <p:sldId id="281" r:id="rId20"/>
    <p:sldId id="282" r:id="rId21"/>
    <p:sldId id="276" r:id="rId22"/>
    <p:sldId id="283" r:id="rId23"/>
    <p:sldId id="284" r:id="rId24"/>
    <p:sldId id="285" r:id="rId25"/>
    <p:sldId id="286" r:id="rId26"/>
    <p:sldId id="293" r:id="rId27"/>
    <p:sldId id="308" r:id="rId28"/>
    <p:sldId id="294" r:id="rId29"/>
    <p:sldId id="297" r:id="rId30"/>
    <p:sldId id="301" r:id="rId31"/>
    <p:sldId id="300" r:id="rId32"/>
    <p:sldId id="298" r:id="rId33"/>
    <p:sldId id="306" r:id="rId34"/>
    <p:sldId id="307" r:id="rId35"/>
    <p:sldId id="302" r:id="rId36"/>
    <p:sldId id="303" r:id="rId37"/>
    <p:sldId id="304" r:id="rId38"/>
    <p:sldId id="309" r:id="rId39"/>
    <p:sldId id="3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1F1"/>
    <a:srgbClr val="F229E4"/>
    <a:srgbClr val="90D246"/>
    <a:srgbClr val="A6A6A6"/>
    <a:srgbClr val="22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2" autoAdjust="0"/>
    <p:restoredTop sz="88134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1ECFB-B766-C548-BA2E-99E674C3394B}" type="datetimeFigureOut">
              <a:rPr lang="en-GB" smtClean="0"/>
              <a:t>04/07/2022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7E94A-4BD4-A341-9825-38112CD43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29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7E94A-4BD4-A341-9825-38112CD43CB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03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of printed copy of the human genome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say it has taken 130 book volumes, which would take 95 years to read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7E94A-4BD4-A341-9825-38112CD43CB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56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7E94A-4BD4-A341-9825-38112CD43CB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332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Scaffolds are created by </a:t>
            </a:r>
            <a:r>
              <a:rPr lang="en-A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chaining contigs together using additional information about the relative position and orientation of the contigs in the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7E94A-4BD4-A341-9825-38112CD43CB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850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7E94A-4BD4-A341-9825-38112CD43CB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911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7E94A-4BD4-A341-9825-38112CD43CB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030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07E94A-4BD4-A341-9825-38112CD43CB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6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3BA1-93B2-D6F6-45CB-80A2A32F5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1D8FD-1F3E-9B9C-9896-08A438BD8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8440B-467A-079A-5DC5-2353B1FF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45740-5A1B-95AB-90BC-306617E8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6A877-44E5-EE2E-B384-0D3099FB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423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9D73-5636-0498-B924-2EB84741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11E5F-7B0F-B226-F62E-B0CA7A7C7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29C6C-B989-87BF-858B-39546D6D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ADE02-7E76-71C4-926E-377E5EE1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9A76D-BA38-F790-301D-2689FE8A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835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857B9-E479-9F88-551B-7F557230C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56510-E35C-EE2C-703B-9ED5F6C6F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3849D-8233-CFC0-FDBE-2FCB34DB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99754-6157-F6BF-C2B6-AF9E3891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07EE1-4EB7-E680-AA4A-1D43C565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206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8558-D028-3119-AC2C-6FA08C72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51"/>
            <a:ext cx="10515600" cy="851103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EA4D3-98A0-2072-1416-454ED0DAF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10515600" cy="45307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C972-AF01-7AA9-EC26-5B477EAE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24349-BD22-06F0-BB57-1FA5E0DA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F449-BD43-EE16-816E-F94BE2AB9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106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1C1F-188D-A44D-7623-7252E601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7B438-50E8-4A12-5CAF-24522F859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94034-F4D3-18BC-EA10-44DE1AF8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70C35-94DF-F349-A313-E9FC1CC0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077EB-51C7-58A5-302B-227663A7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073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62CD-F37E-C5E9-A7E3-73F71F80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0C0A-5E01-7FD3-F483-1EE316339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29D8B-E084-3B75-F622-E80E43F85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F5513-598D-004E-A641-88AB0E01D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6334E-4A05-61BD-8BF3-E0D29844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14FC9-84CF-4F1B-C924-FCCFC68F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279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D24C-D9AD-3D8A-985A-710FE7AE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F9CDC-342C-B9C0-6136-1FE407201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86134-2B9D-7603-E20F-4902632D9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D2F95-6BE9-8FFE-8AB9-95925059E5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121B1-D66D-821E-0EE0-4389FC3317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99329-26ED-4776-3827-09F82C766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E4108B-FB22-53A5-B039-2DC23AC2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E4044-80B4-7AB8-73EC-207F467E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9210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B062-85E9-4763-5D70-2FB2A35E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79081-A63B-122D-DA35-4E277AC7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EC9EA-929D-E3EE-8909-C1991F5C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C890A-CFBE-C3BC-5534-9CBD2843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263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272504-FF1A-65A8-E56B-2E0EAD68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30EE1-A3AB-ECE6-CE69-806DAA15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4473D-6433-8B2D-BA2A-496B8BAC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06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193D-13F8-3F35-A52A-1732A273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7C71-2739-0D14-655B-D732AC78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368FB-059D-A041-189D-365FEE465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EF32B-5FF0-54BA-F7C1-1D6DC91C1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319FD-A03A-8DBA-F574-0E4891259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4E73C-D52B-4708-E31A-B92F3CE7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465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E357-9497-845A-31E9-6EFCE99C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A994BC-789E-63AF-49A2-208FE275F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FE753-3055-88CB-ACED-3B2144FA4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946B4-E6F6-8DC2-8E91-D1758562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A5A6B-BCDE-CA5E-C001-5F81C181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74D9E-BF7E-50C1-A21B-DF86A711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44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627E48-4EB7-C96D-8EBB-AB230C8CA35F}"/>
              </a:ext>
            </a:extLst>
          </p:cNvPr>
          <p:cNvSpPr/>
          <p:nvPr userDrawn="1"/>
        </p:nvSpPr>
        <p:spPr>
          <a:xfrm>
            <a:off x="0" y="6311900"/>
            <a:ext cx="12192000" cy="546099"/>
          </a:xfrm>
          <a:prstGeom prst="rect">
            <a:avLst/>
          </a:prstGeom>
          <a:solidFill>
            <a:srgbClr val="FFD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0DB56-4A8B-9884-3FF9-CB99CB2EB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0259" b="6530"/>
          <a:stretch/>
        </p:blipFill>
        <p:spPr>
          <a:xfrm>
            <a:off x="9572366" y="6331739"/>
            <a:ext cx="2407227" cy="50642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57405A-D8A8-CEAF-88CC-339C90C5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1609C-809B-308E-E089-85C91CD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00F05-D075-12F3-72E5-722ED5BAD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C32BA-42E9-4510-AD93-124AE1CC2D4D}" type="datetimeFigureOut">
              <a:rPr lang="en-AU" smtClean="0"/>
              <a:t>4/7/2022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9D91-BD77-977C-6949-38AE01F80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386B8-9D97-152D-6D77-240F95BD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53A26-35CC-4B0B-AECF-15BAF20FC860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64080-9731-E2F4-EF3E-F71395732169}"/>
              </a:ext>
            </a:extLst>
          </p:cNvPr>
          <p:cNvSpPr txBox="1"/>
          <p:nvPr userDrawn="1"/>
        </p:nvSpPr>
        <p:spPr>
          <a:xfrm>
            <a:off x="66675" y="643343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1" dirty="0">
                <a:latin typeface="Arial" panose="020B0604020202020204" pitchFamily="34" charset="0"/>
                <a:cs typeface="Arial" panose="020B0604020202020204" pitchFamily="34" charset="0"/>
              </a:rPr>
              <a:t>fame.flinders.edu.au</a:t>
            </a:r>
          </a:p>
        </p:txBody>
      </p:sp>
    </p:spTree>
    <p:extLst>
      <p:ext uri="{BB962C8B-B14F-4D97-AF65-F5344CB8AC3E}">
        <p14:creationId xmlns:p14="http://schemas.microsoft.com/office/powerpoint/2010/main" val="126585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topic/Contig-Mapp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JosHctorGlvez/basics-of-genome-assembly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hyperlink" Target="https://www.slideshare.net/JosHctorGlvez/basics-of-genome-assembl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jhu.edu/~langmea/resources/lecture_notes/assembly_olc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outcn/megah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enderglass/Flye" TargetMode="External"/><Relationship Id="rId5" Type="http://schemas.openxmlformats.org/officeDocument/2006/relationships/hyperlink" Target="https://github.com/marbl/canu" TargetMode="External"/><Relationship Id="rId4" Type="http://schemas.openxmlformats.org/officeDocument/2006/relationships/hyperlink" Target="https://cab.spbu.ru/software/spade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rwick.github.io/Bandage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lecularecologist.com/2017/03/29/whats-n50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quast.sourceforge.ne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nterest.com.au/pin/551902129304983461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7EAD-4580-BC02-4FC5-504DAF6FA6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Sequence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7C043-E7DD-2418-202E-EB0331DF2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Vijini Mallawaarachchi</a:t>
            </a:r>
          </a:p>
        </p:txBody>
      </p:sp>
    </p:spTree>
    <p:extLst>
      <p:ext uri="{BB962C8B-B14F-4D97-AF65-F5344CB8AC3E}">
        <p14:creationId xmlns:p14="http://schemas.microsoft.com/office/powerpoint/2010/main" val="170429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D61E-6BD4-3E5D-6F56-2027E081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651"/>
            <a:ext cx="11244943" cy="851103"/>
          </a:xfrm>
        </p:spPr>
        <p:txBody>
          <a:bodyPr>
            <a:normAutofit fontScale="90000"/>
          </a:bodyPr>
          <a:lstStyle/>
          <a:p>
            <a:r>
              <a:rPr lang="en-GB" dirty="0"/>
              <a:t> No Idea What Position Reads Comes From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4C19B09-44D2-14AC-2EB6-8E57DBD2C643}"/>
              </a:ext>
            </a:extLst>
          </p:cNvPr>
          <p:cNvSpPr/>
          <p:nvPr/>
        </p:nvSpPr>
        <p:spPr>
          <a:xfrm rot="1375189">
            <a:off x="1744082" y="2607515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sz="28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3A450A5-3971-48BB-BBA6-5564BACE3477}"/>
              </a:ext>
            </a:extLst>
          </p:cNvPr>
          <p:cNvSpPr/>
          <p:nvPr/>
        </p:nvSpPr>
        <p:spPr>
          <a:xfrm rot="1979443">
            <a:off x="5582192" y="1845515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sz="28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251B334-B88E-E3E5-3AF0-8B24F73B8309}"/>
              </a:ext>
            </a:extLst>
          </p:cNvPr>
          <p:cNvSpPr/>
          <p:nvPr/>
        </p:nvSpPr>
        <p:spPr>
          <a:xfrm rot="19757839">
            <a:off x="2413852" y="1997915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sz="28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A6AFAD0-5831-D7AB-48A9-5F3CE56355E0}"/>
              </a:ext>
            </a:extLst>
          </p:cNvPr>
          <p:cNvSpPr/>
          <p:nvPr/>
        </p:nvSpPr>
        <p:spPr>
          <a:xfrm rot="20530102">
            <a:off x="4844237" y="32171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sz="28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3331467-5485-A70D-448D-F8A0A7B9F2D5}"/>
              </a:ext>
            </a:extLst>
          </p:cNvPr>
          <p:cNvSpPr/>
          <p:nvPr/>
        </p:nvSpPr>
        <p:spPr>
          <a:xfrm rot="19706134">
            <a:off x="6191792" y="3674315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sz="28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0DF0F68-8517-9CA2-FB77-D456502923D7}"/>
              </a:ext>
            </a:extLst>
          </p:cNvPr>
          <p:cNvSpPr/>
          <p:nvPr/>
        </p:nvSpPr>
        <p:spPr>
          <a:xfrm rot="19774838">
            <a:off x="7122222" y="22265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sz="28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ACC878D-F79E-702F-AE02-A6B144B1D368}"/>
              </a:ext>
            </a:extLst>
          </p:cNvPr>
          <p:cNvSpPr/>
          <p:nvPr/>
        </p:nvSpPr>
        <p:spPr>
          <a:xfrm>
            <a:off x="8590002" y="3308703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sz="280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A25519E-C886-957E-47EF-E194E0A59455}"/>
              </a:ext>
            </a:extLst>
          </p:cNvPr>
          <p:cNvSpPr/>
          <p:nvPr/>
        </p:nvSpPr>
        <p:spPr>
          <a:xfrm>
            <a:off x="7218402" y="3156303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GCTATCGGA </a:t>
            </a:r>
            <a:endParaRPr lang="en-US" sz="2800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E25D9C-6A8A-940A-F3E5-FE58EC4C43FA}"/>
              </a:ext>
            </a:extLst>
          </p:cNvPr>
          <p:cNvSpPr/>
          <p:nvPr/>
        </p:nvSpPr>
        <p:spPr>
          <a:xfrm rot="19842149">
            <a:off x="8959037" y="27599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sz="2800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E42702C-5FA4-898A-0476-1B6EB69A72F4}"/>
              </a:ext>
            </a:extLst>
          </p:cNvPr>
          <p:cNvSpPr/>
          <p:nvPr/>
        </p:nvSpPr>
        <p:spPr>
          <a:xfrm rot="20591461">
            <a:off x="9203667" y="2150315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sz="28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7D25A6D-082F-D828-08F6-E8ACD6ADCFE3}"/>
              </a:ext>
            </a:extLst>
          </p:cNvPr>
          <p:cNvSpPr/>
          <p:nvPr/>
        </p:nvSpPr>
        <p:spPr>
          <a:xfrm rot="1609111">
            <a:off x="1804252" y="3750515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sz="2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F142A4B-8AD5-9EEB-6680-F617A0A40000}"/>
              </a:ext>
            </a:extLst>
          </p:cNvPr>
          <p:cNvSpPr/>
          <p:nvPr/>
        </p:nvSpPr>
        <p:spPr>
          <a:xfrm rot="725331">
            <a:off x="3328252" y="3750515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sz="2800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B666A24-4FFF-8285-B32E-1A4AC3FA6E2C}"/>
              </a:ext>
            </a:extLst>
          </p:cNvPr>
          <p:cNvSpPr/>
          <p:nvPr/>
        </p:nvSpPr>
        <p:spPr>
          <a:xfrm>
            <a:off x="4703802" y="4223103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sz="2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49691BC-F14D-BEE5-2EB6-2708E6ECD59D}"/>
              </a:ext>
            </a:extLst>
          </p:cNvPr>
          <p:cNvSpPr/>
          <p:nvPr/>
        </p:nvSpPr>
        <p:spPr>
          <a:xfrm>
            <a:off x="4627602" y="2546703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sz="28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C9AFFD8-3A04-559F-9C3F-0A245DFAF6A8}"/>
              </a:ext>
            </a:extLst>
          </p:cNvPr>
          <p:cNvSpPr/>
          <p:nvPr/>
        </p:nvSpPr>
        <p:spPr>
          <a:xfrm rot="20173359">
            <a:off x="3853637" y="21503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sz="28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AFEEEA1-D45A-5C77-AA81-B0BB7FBC64D6}"/>
              </a:ext>
            </a:extLst>
          </p:cNvPr>
          <p:cNvSpPr/>
          <p:nvPr/>
        </p:nvSpPr>
        <p:spPr>
          <a:xfrm rot="789948">
            <a:off x="2397822" y="45887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sz="28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EFD6E51-4A6F-9937-378C-4F0D5BAAC32F}"/>
              </a:ext>
            </a:extLst>
          </p:cNvPr>
          <p:cNvSpPr/>
          <p:nvPr/>
        </p:nvSpPr>
        <p:spPr>
          <a:xfrm rot="1451528">
            <a:off x="7731822" y="39029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sz="28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57207AD-18A7-8E81-0AAA-55B361C64711}"/>
              </a:ext>
            </a:extLst>
          </p:cNvPr>
          <p:cNvSpPr/>
          <p:nvPr/>
        </p:nvSpPr>
        <p:spPr>
          <a:xfrm rot="20259666">
            <a:off x="3320237" y="32933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sz="28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B85FDF0-0AE9-625B-B374-3BD2867777C6}"/>
              </a:ext>
            </a:extLst>
          </p:cNvPr>
          <p:cNvSpPr/>
          <p:nvPr/>
        </p:nvSpPr>
        <p:spPr>
          <a:xfrm rot="20122013">
            <a:off x="4996637" y="48173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sz="280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056E65A-79BE-4579-0F79-0110E94CA3EB}"/>
              </a:ext>
            </a:extLst>
          </p:cNvPr>
          <p:cNvSpPr/>
          <p:nvPr/>
        </p:nvSpPr>
        <p:spPr>
          <a:xfrm rot="1171567">
            <a:off x="3540822" y="47411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sz="28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7AE1BDA-1A06-F950-27EB-AA3E272E5E84}"/>
              </a:ext>
            </a:extLst>
          </p:cNvPr>
          <p:cNvSpPr/>
          <p:nvPr/>
        </p:nvSpPr>
        <p:spPr>
          <a:xfrm rot="1138189">
            <a:off x="9111437" y="39029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sz="28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2F8821C-0741-72B2-4359-A47018300637}"/>
              </a:ext>
            </a:extLst>
          </p:cNvPr>
          <p:cNvSpPr/>
          <p:nvPr/>
        </p:nvSpPr>
        <p:spPr>
          <a:xfrm>
            <a:off x="8590002" y="4604103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sz="2800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E58111E-897A-D8F6-2CF9-9A4C7DFB0991}"/>
              </a:ext>
            </a:extLst>
          </p:cNvPr>
          <p:cNvSpPr/>
          <p:nvPr/>
        </p:nvSpPr>
        <p:spPr>
          <a:xfrm rot="18727350">
            <a:off x="7816037" y="26075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sz="2800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A8AF2B-7173-0445-1A09-3C98A326AD9F}"/>
              </a:ext>
            </a:extLst>
          </p:cNvPr>
          <p:cNvSpPr/>
          <p:nvPr/>
        </p:nvSpPr>
        <p:spPr>
          <a:xfrm rot="3238398">
            <a:off x="5682437" y="51983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sz="2800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CF03731-E382-7B52-BC87-8583A07B085A}"/>
              </a:ext>
            </a:extLst>
          </p:cNvPr>
          <p:cNvSpPr/>
          <p:nvPr/>
        </p:nvSpPr>
        <p:spPr>
          <a:xfrm rot="1415217">
            <a:off x="2016822" y="54269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sz="2800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40852A4-CEA9-D7BB-2309-06ABA31298A0}"/>
              </a:ext>
            </a:extLst>
          </p:cNvPr>
          <p:cNvSpPr/>
          <p:nvPr/>
        </p:nvSpPr>
        <p:spPr>
          <a:xfrm rot="19786001">
            <a:off x="2778822" y="27599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sz="2800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267C31A-AA32-3546-2C42-30AAACCF0DB0}"/>
              </a:ext>
            </a:extLst>
          </p:cNvPr>
          <p:cNvSpPr/>
          <p:nvPr/>
        </p:nvSpPr>
        <p:spPr>
          <a:xfrm rot="1240847">
            <a:off x="7350822" y="57317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sz="28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4A1E3A4-8292-7AD1-2F61-FEA728855513}"/>
              </a:ext>
            </a:extLst>
          </p:cNvPr>
          <p:cNvSpPr/>
          <p:nvPr/>
        </p:nvSpPr>
        <p:spPr>
          <a:xfrm rot="20335900">
            <a:off x="7062052" y="4741115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sz="2800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5647B76-2734-EE94-8426-086BD7B61E17}"/>
              </a:ext>
            </a:extLst>
          </p:cNvPr>
          <p:cNvSpPr/>
          <p:nvPr/>
        </p:nvSpPr>
        <p:spPr>
          <a:xfrm rot="1040765">
            <a:off x="8714408" y="5122115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sz="28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14F31D-8718-AAEE-1BC7-A41BFC5723C5}"/>
              </a:ext>
            </a:extLst>
          </p:cNvPr>
          <p:cNvSpPr/>
          <p:nvPr/>
        </p:nvSpPr>
        <p:spPr>
          <a:xfrm rot="19624417">
            <a:off x="3913808" y="5274515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sz="2800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0DD11CC-37D6-B41D-C6E1-3BE79507E698}"/>
              </a:ext>
            </a:extLst>
          </p:cNvPr>
          <p:cNvSpPr/>
          <p:nvPr/>
        </p:nvSpPr>
        <p:spPr>
          <a:xfrm rot="1096476">
            <a:off x="1940622" y="31409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sz="28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4A2B385-B3B4-C729-1E0D-73BBCAE295D2}"/>
              </a:ext>
            </a:extLst>
          </p:cNvPr>
          <p:cNvSpPr/>
          <p:nvPr/>
        </p:nvSpPr>
        <p:spPr>
          <a:xfrm rot="8187294">
            <a:off x="8846712" y="1472209"/>
            <a:ext cx="1204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1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sz="24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0BF1868-7C61-6125-C31A-50ACFCE66FC3}"/>
              </a:ext>
            </a:extLst>
          </p:cNvPr>
          <p:cNvSpPr/>
          <p:nvPr/>
        </p:nvSpPr>
        <p:spPr>
          <a:xfrm rot="2410586">
            <a:off x="7214452" y="1464515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sz="2800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8BDEB46-3BC8-AB60-56BE-97EF45CEF9C0}"/>
              </a:ext>
            </a:extLst>
          </p:cNvPr>
          <p:cNvSpPr/>
          <p:nvPr/>
        </p:nvSpPr>
        <p:spPr>
          <a:xfrm rot="1707677">
            <a:off x="2626422" y="14645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sz="2800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636ED49-D854-E92C-B7D9-36BD998035CF}"/>
              </a:ext>
            </a:extLst>
          </p:cNvPr>
          <p:cNvSpPr/>
          <p:nvPr/>
        </p:nvSpPr>
        <p:spPr>
          <a:xfrm rot="3996354">
            <a:off x="5219499" y="3728747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sz="2800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0750DF8-90F2-4B5E-F3ED-DDF16533F67D}"/>
              </a:ext>
            </a:extLst>
          </p:cNvPr>
          <p:cNvSpPr/>
          <p:nvPr/>
        </p:nvSpPr>
        <p:spPr>
          <a:xfrm>
            <a:off x="4322802" y="1479903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sz="28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2DF80F5-67BE-0528-A54F-4C769C6BB6B3}"/>
              </a:ext>
            </a:extLst>
          </p:cNvPr>
          <p:cNvSpPr/>
          <p:nvPr/>
        </p:nvSpPr>
        <p:spPr>
          <a:xfrm rot="20407526">
            <a:off x="2016822" y="42077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sz="2800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C245328-55BE-CE68-C2CB-431316A183E2}"/>
              </a:ext>
            </a:extLst>
          </p:cNvPr>
          <p:cNvSpPr/>
          <p:nvPr/>
        </p:nvSpPr>
        <p:spPr>
          <a:xfrm rot="649759">
            <a:off x="4836222" y="58079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sz="2800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CBB5417-9351-DF6E-B4E4-5C30E3BA8A32}"/>
              </a:ext>
            </a:extLst>
          </p:cNvPr>
          <p:cNvSpPr/>
          <p:nvPr/>
        </p:nvSpPr>
        <p:spPr>
          <a:xfrm rot="17874183">
            <a:off x="6673037" y="42077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sz="2800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4E1C033-9AB6-CE52-5AE3-E5B9BBDA4F1B}"/>
              </a:ext>
            </a:extLst>
          </p:cNvPr>
          <p:cNvSpPr/>
          <p:nvPr/>
        </p:nvSpPr>
        <p:spPr>
          <a:xfrm>
            <a:off x="9275802" y="4375503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sz="28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95A9B38-C1C8-28A0-8BA6-65F3F035F0A6}"/>
              </a:ext>
            </a:extLst>
          </p:cNvPr>
          <p:cNvSpPr/>
          <p:nvPr/>
        </p:nvSpPr>
        <p:spPr>
          <a:xfrm rot="2459208">
            <a:off x="7952408" y="1845515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sz="2800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2E42F93-C9E9-7119-57C0-ED882338A76A}"/>
              </a:ext>
            </a:extLst>
          </p:cNvPr>
          <p:cNvSpPr/>
          <p:nvPr/>
        </p:nvSpPr>
        <p:spPr>
          <a:xfrm rot="2223946">
            <a:off x="5758637" y="2378915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sz="2800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08B382E-31B6-1F73-B20E-11A1CEC0614E}"/>
              </a:ext>
            </a:extLst>
          </p:cNvPr>
          <p:cNvSpPr/>
          <p:nvPr/>
        </p:nvSpPr>
        <p:spPr>
          <a:xfrm rot="20426515">
            <a:off x="3556852" y="4283915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sz="28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CE9C3F0-14F4-063A-8FCC-47C4DC1717DF}"/>
              </a:ext>
            </a:extLst>
          </p:cNvPr>
          <p:cNvSpPr/>
          <p:nvPr/>
        </p:nvSpPr>
        <p:spPr>
          <a:xfrm rot="798121">
            <a:off x="5979222" y="3140915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BB6658-9AEB-6CD0-359B-CC652BA1E726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57555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B50D13F-76D2-E94E-49D8-8F421DECE542}"/>
              </a:ext>
            </a:extLst>
          </p:cNvPr>
          <p:cNvSpPr/>
          <p:nvPr/>
        </p:nvSpPr>
        <p:spPr>
          <a:xfrm>
            <a:off x="3975670" y="3374016"/>
            <a:ext cx="565408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2A0D0D-315A-633B-688C-1F9F3415C93D}"/>
              </a:ext>
            </a:extLst>
          </p:cNvPr>
          <p:cNvSpPr/>
          <p:nvPr/>
        </p:nvSpPr>
        <p:spPr>
          <a:xfrm>
            <a:off x="3525362" y="3322091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sz="2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6CEE21-33FD-D152-87F4-87D64C3F89CE}"/>
              </a:ext>
            </a:extLst>
          </p:cNvPr>
          <p:cNvSpPr/>
          <p:nvPr/>
        </p:nvSpPr>
        <p:spPr>
          <a:xfrm>
            <a:off x="3975670" y="2936166"/>
            <a:ext cx="565408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A4B327-140C-90A6-A154-03C091CFF848}"/>
              </a:ext>
            </a:extLst>
          </p:cNvPr>
          <p:cNvSpPr/>
          <p:nvPr/>
        </p:nvSpPr>
        <p:spPr>
          <a:xfrm>
            <a:off x="3891003" y="2885367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GCTATCGGA 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BD61E-6BD4-3E5D-6F56-2027E081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651"/>
            <a:ext cx="11244943" cy="851103"/>
          </a:xfrm>
        </p:spPr>
        <p:txBody>
          <a:bodyPr>
            <a:normAutofit fontScale="90000"/>
          </a:bodyPr>
          <a:lstStyle/>
          <a:p>
            <a:r>
              <a:rPr lang="en-GB" dirty="0"/>
              <a:t> No Idea What Position Reads Comes From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B26D8C-5AAD-297A-C46D-622FDA1A99F3}"/>
              </a:ext>
            </a:extLst>
          </p:cNvPr>
          <p:cNvSpPr/>
          <p:nvPr/>
        </p:nvSpPr>
        <p:spPr>
          <a:xfrm rot="1375189">
            <a:off x="1744082" y="2607514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sz="2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49B881-B5A5-7F7A-51B1-D5BFF48402F2}"/>
              </a:ext>
            </a:extLst>
          </p:cNvPr>
          <p:cNvSpPr/>
          <p:nvPr/>
        </p:nvSpPr>
        <p:spPr>
          <a:xfrm rot="1979443">
            <a:off x="5582192" y="1845514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sz="2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774C98-D6B5-0BAD-442B-D4929AF1ACD5}"/>
              </a:ext>
            </a:extLst>
          </p:cNvPr>
          <p:cNvSpPr/>
          <p:nvPr/>
        </p:nvSpPr>
        <p:spPr>
          <a:xfrm rot="19757839">
            <a:off x="2413852" y="19979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sz="2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9AE486-0F14-EE83-43E3-0DAB20D261C2}"/>
              </a:ext>
            </a:extLst>
          </p:cNvPr>
          <p:cNvSpPr/>
          <p:nvPr/>
        </p:nvSpPr>
        <p:spPr>
          <a:xfrm rot="20530102">
            <a:off x="4844237" y="32171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sz="28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C9152B-FF79-4EB4-1196-2245E23C8AEA}"/>
              </a:ext>
            </a:extLst>
          </p:cNvPr>
          <p:cNvSpPr/>
          <p:nvPr/>
        </p:nvSpPr>
        <p:spPr>
          <a:xfrm rot="19706134">
            <a:off x="6191792" y="3674314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sz="2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A64013-94FF-09E0-92D2-D4ACEFA00FAC}"/>
              </a:ext>
            </a:extLst>
          </p:cNvPr>
          <p:cNvSpPr/>
          <p:nvPr/>
        </p:nvSpPr>
        <p:spPr>
          <a:xfrm rot="19774838">
            <a:off x="7122222" y="22265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sz="28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A66F9B-CC97-6D54-9C8C-587A9F8AEF93}"/>
              </a:ext>
            </a:extLst>
          </p:cNvPr>
          <p:cNvSpPr/>
          <p:nvPr/>
        </p:nvSpPr>
        <p:spPr>
          <a:xfrm>
            <a:off x="8590002" y="3308702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sz="28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56538E0-D013-255D-4443-D3F3AB0D830D}"/>
              </a:ext>
            </a:extLst>
          </p:cNvPr>
          <p:cNvSpPr/>
          <p:nvPr/>
        </p:nvSpPr>
        <p:spPr>
          <a:xfrm rot="19842149">
            <a:off x="8959037" y="27599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sz="2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5DC616-758B-5F92-F370-25D21EDD0442}"/>
              </a:ext>
            </a:extLst>
          </p:cNvPr>
          <p:cNvSpPr/>
          <p:nvPr/>
        </p:nvSpPr>
        <p:spPr>
          <a:xfrm rot="20591461">
            <a:off x="9203667" y="2150314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sz="2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D8C15A9-CCCF-E7F9-3D5C-43C792656EAD}"/>
              </a:ext>
            </a:extLst>
          </p:cNvPr>
          <p:cNvSpPr/>
          <p:nvPr/>
        </p:nvSpPr>
        <p:spPr>
          <a:xfrm rot="1609111">
            <a:off x="1804252" y="37505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sz="2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55FA1A-B4A0-DE24-9808-F644324981DA}"/>
              </a:ext>
            </a:extLst>
          </p:cNvPr>
          <p:cNvSpPr/>
          <p:nvPr/>
        </p:nvSpPr>
        <p:spPr>
          <a:xfrm rot="725331">
            <a:off x="4105455" y="3847692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sz="2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EA31736-37BE-8C1E-4769-0246637E598D}"/>
              </a:ext>
            </a:extLst>
          </p:cNvPr>
          <p:cNvSpPr/>
          <p:nvPr/>
        </p:nvSpPr>
        <p:spPr>
          <a:xfrm>
            <a:off x="4703802" y="4223102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sz="2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10487B-8E56-8B4A-2F2B-BBB3A0A0AB2B}"/>
              </a:ext>
            </a:extLst>
          </p:cNvPr>
          <p:cNvSpPr/>
          <p:nvPr/>
        </p:nvSpPr>
        <p:spPr>
          <a:xfrm>
            <a:off x="4627602" y="2546702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sz="2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E33EE0-AD7C-CE42-C5A8-57C6025180C5}"/>
              </a:ext>
            </a:extLst>
          </p:cNvPr>
          <p:cNvSpPr/>
          <p:nvPr/>
        </p:nvSpPr>
        <p:spPr>
          <a:xfrm rot="20173359">
            <a:off x="3853637" y="21503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sz="28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43D649-A3C3-F49D-6826-0DC30FBB4818}"/>
              </a:ext>
            </a:extLst>
          </p:cNvPr>
          <p:cNvSpPr/>
          <p:nvPr/>
        </p:nvSpPr>
        <p:spPr>
          <a:xfrm rot="789948">
            <a:off x="2397822" y="45887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sz="2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9AABB11-9CE5-EBCD-E6BD-ABBBBD0E5396}"/>
              </a:ext>
            </a:extLst>
          </p:cNvPr>
          <p:cNvSpPr/>
          <p:nvPr/>
        </p:nvSpPr>
        <p:spPr>
          <a:xfrm rot="1451528">
            <a:off x="7731822" y="3902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sz="28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F35677-C331-B461-E559-ADE3F6610C49}"/>
              </a:ext>
            </a:extLst>
          </p:cNvPr>
          <p:cNvSpPr/>
          <p:nvPr/>
        </p:nvSpPr>
        <p:spPr>
          <a:xfrm rot="20122013">
            <a:off x="4996637" y="48173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sz="2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F22DB1-2BCF-3078-EE5E-A8097409905A}"/>
              </a:ext>
            </a:extLst>
          </p:cNvPr>
          <p:cNvSpPr/>
          <p:nvPr/>
        </p:nvSpPr>
        <p:spPr>
          <a:xfrm rot="1171567">
            <a:off x="3540822" y="47411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3B88BFE-5ED0-8FEB-E250-DD6A7150B1BB}"/>
              </a:ext>
            </a:extLst>
          </p:cNvPr>
          <p:cNvSpPr/>
          <p:nvPr/>
        </p:nvSpPr>
        <p:spPr>
          <a:xfrm rot="1138189">
            <a:off x="9111437" y="39029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sz="28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3A5D96-01A1-A011-0761-0DE3C2CD4B8D}"/>
              </a:ext>
            </a:extLst>
          </p:cNvPr>
          <p:cNvSpPr/>
          <p:nvPr/>
        </p:nvSpPr>
        <p:spPr>
          <a:xfrm>
            <a:off x="8590002" y="4604102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sz="28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3F9D02-6AC3-C6BB-A6FD-C87974E07316}"/>
              </a:ext>
            </a:extLst>
          </p:cNvPr>
          <p:cNvSpPr/>
          <p:nvPr/>
        </p:nvSpPr>
        <p:spPr>
          <a:xfrm rot="18727350">
            <a:off x="7816037" y="26075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sz="2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58A115-12EF-A311-3619-C0BCA6BFB110}"/>
              </a:ext>
            </a:extLst>
          </p:cNvPr>
          <p:cNvSpPr/>
          <p:nvPr/>
        </p:nvSpPr>
        <p:spPr>
          <a:xfrm rot="3238398">
            <a:off x="5682437" y="51983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sz="2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880087-FB49-D3BA-DF4F-0BC6D37A779A}"/>
              </a:ext>
            </a:extLst>
          </p:cNvPr>
          <p:cNvSpPr/>
          <p:nvPr/>
        </p:nvSpPr>
        <p:spPr>
          <a:xfrm rot="1415217">
            <a:off x="2016822" y="5426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sz="2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FAF77F9-DD7B-5B8C-2B47-FD3C023FAF5F}"/>
              </a:ext>
            </a:extLst>
          </p:cNvPr>
          <p:cNvSpPr/>
          <p:nvPr/>
        </p:nvSpPr>
        <p:spPr>
          <a:xfrm rot="19786001">
            <a:off x="2778822" y="2759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sz="28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863D995-F532-68F1-36AD-DFE7368E25A5}"/>
              </a:ext>
            </a:extLst>
          </p:cNvPr>
          <p:cNvSpPr/>
          <p:nvPr/>
        </p:nvSpPr>
        <p:spPr>
          <a:xfrm rot="1240847">
            <a:off x="7350822" y="57317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81F935-0906-FEE2-4C2C-DCEA2B34A2D7}"/>
              </a:ext>
            </a:extLst>
          </p:cNvPr>
          <p:cNvSpPr/>
          <p:nvPr/>
        </p:nvSpPr>
        <p:spPr>
          <a:xfrm rot="20335900">
            <a:off x="7062052" y="47411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sz="28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4F6F3B-A5E9-CDA6-04EA-6A10165F773F}"/>
              </a:ext>
            </a:extLst>
          </p:cNvPr>
          <p:cNvSpPr/>
          <p:nvPr/>
        </p:nvSpPr>
        <p:spPr>
          <a:xfrm rot="1040765">
            <a:off x="8714408" y="5122114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sz="28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F1BBA68-C784-D685-2DAC-B7D4E27BC698}"/>
              </a:ext>
            </a:extLst>
          </p:cNvPr>
          <p:cNvSpPr/>
          <p:nvPr/>
        </p:nvSpPr>
        <p:spPr>
          <a:xfrm rot="19624417">
            <a:off x="3913808" y="5274514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sz="28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5BB624A-01BB-351F-A462-759C1F3B18BD}"/>
              </a:ext>
            </a:extLst>
          </p:cNvPr>
          <p:cNvSpPr/>
          <p:nvPr/>
        </p:nvSpPr>
        <p:spPr>
          <a:xfrm rot="1096476">
            <a:off x="1940622" y="3140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sz="28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3ABD4A-C3F2-229D-1C63-F52342FFF1A6}"/>
              </a:ext>
            </a:extLst>
          </p:cNvPr>
          <p:cNvSpPr/>
          <p:nvPr/>
        </p:nvSpPr>
        <p:spPr>
          <a:xfrm rot="8187294">
            <a:off x="8846712" y="1472208"/>
            <a:ext cx="1204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1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sz="24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308873E-F4A9-4B6C-9C8D-09C8CF25AC12}"/>
              </a:ext>
            </a:extLst>
          </p:cNvPr>
          <p:cNvSpPr/>
          <p:nvPr/>
        </p:nvSpPr>
        <p:spPr>
          <a:xfrm rot="2410586">
            <a:off x="7214452" y="14645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sz="28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12401B8-C3B6-AC36-94BE-5DDF13019F87}"/>
              </a:ext>
            </a:extLst>
          </p:cNvPr>
          <p:cNvSpPr/>
          <p:nvPr/>
        </p:nvSpPr>
        <p:spPr>
          <a:xfrm rot="1707677">
            <a:off x="2626422" y="14645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sz="28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06777C-2288-85EB-679C-24641507859E}"/>
              </a:ext>
            </a:extLst>
          </p:cNvPr>
          <p:cNvSpPr/>
          <p:nvPr/>
        </p:nvSpPr>
        <p:spPr>
          <a:xfrm rot="3996354">
            <a:off x="5219499" y="3728746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sz="28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1548C4-4DF6-6C32-BD08-C905C3EE93DD}"/>
              </a:ext>
            </a:extLst>
          </p:cNvPr>
          <p:cNvSpPr/>
          <p:nvPr/>
        </p:nvSpPr>
        <p:spPr>
          <a:xfrm>
            <a:off x="4322802" y="1479902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sz="28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5582A5-5898-29FA-1F33-9DB94A46C51B}"/>
              </a:ext>
            </a:extLst>
          </p:cNvPr>
          <p:cNvSpPr/>
          <p:nvPr/>
        </p:nvSpPr>
        <p:spPr>
          <a:xfrm rot="20407526">
            <a:off x="2016822" y="42077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sz="28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F8EEFA-E047-F56C-1280-9261F59CB4B5}"/>
              </a:ext>
            </a:extLst>
          </p:cNvPr>
          <p:cNvSpPr/>
          <p:nvPr/>
        </p:nvSpPr>
        <p:spPr>
          <a:xfrm rot="649759">
            <a:off x="4836222" y="5807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sz="2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411F83B-5954-5056-5CAD-03F81F214CDF}"/>
              </a:ext>
            </a:extLst>
          </p:cNvPr>
          <p:cNvSpPr/>
          <p:nvPr/>
        </p:nvSpPr>
        <p:spPr>
          <a:xfrm rot="17874183">
            <a:off x="6673037" y="42077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sz="28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3EFB53-7A5D-8A4E-B8A6-016CCAC4863A}"/>
              </a:ext>
            </a:extLst>
          </p:cNvPr>
          <p:cNvSpPr/>
          <p:nvPr/>
        </p:nvSpPr>
        <p:spPr>
          <a:xfrm>
            <a:off x="9275802" y="4375502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sz="28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C1EB338-B895-4013-2BFC-8D3F8B037DC6}"/>
              </a:ext>
            </a:extLst>
          </p:cNvPr>
          <p:cNvSpPr/>
          <p:nvPr/>
        </p:nvSpPr>
        <p:spPr>
          <a:xfrm rot="2459208">
            <a:off x="7952408" y="1845514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AD44311-7189-7B21-CA82-D75D4F4AE185}"/>
              </a:ext>
            </a:extLst>
          </p:cNvPr>
          <p:cNvSpPr/>
          <p:nvPr/>
        </p:nvSpPr>
        <p:spPr>
          <a:xfrm rot="2223946">
            <a:off x="5758637" y="23789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sz="28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F07847-DBBD-5718-02F9-90E656B1D6AE}"/>
              </a:ext>
            </a:extLst>
          </p:cNvPr>
          <p:cNvSpPr/>
          <p:nvPr/>
        </p:nvSpPr>
        <p:spPr>
          <a:xfrm rot="20426515">
            <a:off x="3556852" y="42839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sz="28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4C629A-9E3D-799E-A82D-5321F545AD96}"/>
              </a:ext>
            </a:extLst>
          </p:cNvPr>
          <p:cNvSpPr/>
          <p:nvPr/>
        </p:nvSpPr>
        <p:spPr>
          <a:xfrm rot="798121">
            <a:off x="5979222" y="3140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sz="2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CBC4E2C-FAF7-9DDC-D82E-B6C557A559E6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23430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B50D13F-76D2-E94E-49D8-8F421DECE542}"/>
              </a:ext>
            </a:extLst>
          </p:cNvPr>
          <p:cNvSpPr/>
          <p:nvPr/>
        </p:nvSpPr>
        <p:spPr>
          <a:xfrm>
            <a:off x="3986555" y="3374016"/>
            <a:ext cx="550105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6CEE21-33FD-D152-87F4-87D64C3F89CE}"/>
              </a:ext>
            </a:extLst>
          </p:cNvPr>
          <p:cNvSpPr/>
          <p:nvPr/>
        </p:nvSpPr>
        <p:spPr>
          <a:xfrm>
            <a:off x="3975670" y="2936166"/>
            <a:ext cx="560991" cy="152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A4B327-140C-90A6-A154-03C091CFF848}"/>
              </a:ext>
            </a:extLst>
          </p:cNvPr>
          <p:cNvSpPr/>
          <p:nvPr/>
        </p:nvSpPr>
        <p:spPr>
          <a:xfrm>
            <a:off x="3891003" y="2885367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GCTATCGGA 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BD61E-6BD4-3E5D-6F56-2027E081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651"/>
            <a:ext cx="11244943" cy="851103"/>
          </a:xfrm>
        </p:spPr>
        <p:txBody>
          <a:bodyPr>
            <a:normAutofit/>
          </a:bodyPr>
          <a:lstStyle/>
          <a:p>
            <a:r>
              <a:rPr lang="en-GB" dirty="0"/>
              <a:t> But we can find Overlaps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B26D8C-5AAD-297A-C46D-622FDA1A99F3}"/>
              </a:ext>
            </a:extLst>
          </p:cNvPr>
          <p:cNvSpPr/>
          <p:nvPr/>
        </p:nvSpPr>
        <p:spPr>
          <a:xfrm rot="1375189">
            <a:off x="1744082" y="2607514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 </a:t>
            </a:r>
            <a:endParaRPr lang="en-US" sz="2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49B881-B5A5-7F7A-51B1-D5BFF48402F2}"/>
              </a:ext>
            </a:extLst>
          </p:cNvPr>
          <p:cNvSpPr/>
          <p:nvPr/>
        </p:nvSpPr>
        <p:spPr>
          <a:xfrm rot="1979443">
            <a:off x="5582192" y="1845514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TGGACTACGCTAC </a:t>
            </a:r>
            <a:endParaRPr lang="en-US" sz="2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5774C98-D6B5-0BAD-442B-D4929AF1ACD5}"/>
              </a:ext>
            </a:extLst>
          </p:cNvPr>
          <p:cNvSpPr/>
          <p:nvPr/>
        </p:nvSpPr>
        <p:spPr>
          <a:xfrm rot="19757839">
            <a:off x="2413852" y="19979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TACTGCTAG </a:t>
            </a:r>
            <a:endParaRPr lang="en-US" sz="2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49AE486-0F14-EE83-43E3-0DAB20D261C2}"/>
              </a:ext>
            </a:extLst>
          </p:cNvPr>
          <p:cNvSpPr/>
          <p:nvPr/>
        </p:nvSpPr>
        <p:spPr>
          <a:xfrm rot="20530102">
            <a:off x="4844237" y="32171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CTGTATTACG </a:t>
            </a:r>
            <a:endParaRPr lang="en-US" sz="28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C9152B-FF79-4EB4-1196-2245E23C8AEA}"/>
              </a:ext>
            </a:extLst>
          </p:cNvPr>
          <p:cNvSpPr/>
          <p:nvPr/>
        </p:nvSpPr>
        <p:spPr>
          <a:xfrm rot="19706134">
            <a:off x="6191792" y="3674314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ATCAGCTACCACA </a:t>
            </a:r>
            <a:endParaRPr lang="en-US" sz="2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A64013-94FF-09E0-92D2-D4ACEFA00FAC}"/>
              </a:ext>
            </a:extLst>
          </p:cNvPr>
          <p:cNvSpPr/>
          <p:nvPr/>
        </p:nvSpPr>
        <p:spPr>
          <a:xfrm rot="19774838">
            <a:off x="7122222" y="22265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TCGTAGCTACG </a:t>
            </a:r>
            <a:endParaRPr lang="en-US" sz="28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A66F9B-CC97-6D54-9C8C-587A9F8AEF93}"/>
              </a:ext>
            </a:extLst>
          </p:cNvPr>
          <p:cNvSpPr/>
          <p:nvPr/>
        </p:nvSpPr>
        <p:spPr>
          <a:xfrm>
            <a:off x="8590002" y="3308702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ATGCATTAGCAA </a:t>
            </a:r>
            <a:endParaRPr lang="en-US" sz="28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56538E0-D013-255D-4443-D3F3AB0D830D}"/>
              </a:ext>
            </a:extLst>
          </p:cNvPr>
          <p:cNvSpPr/>
          <p:nvPr/>
        </p:nvSpPr>
        <p:spPr>
          <a:xfrm rot="19842149">
            <a:off x="8959037" y="27599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TCAGCTACCA </a:t>
            </a:r>
            <a:endParaRPr lang="en-US" sz="28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F5DC616-758B-5F92-F370-25D21EDD0442}"/>
              </a:ext>
            </a:extLst>
          </p:cNvPr>
          <p:cNvSpPr/>
          <p:nvPr/>
        </p:nvSpPr>
        <p:spPr>
          <a:xfrm rot="20591461">
            <a:off x="9203667" y="2150314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sz="2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D8C15A9-CCCF-E7F9-3D5C-43C792656EAD}"/>
              </a:ext>
            </a:extLst>
          </p:cNvPr>
          <p:cNvSpPr/>
          <p:nvPr/>
        </p:nvSpPr>
        <p:spPr>
          <a:xfrm rot="1609111">
            <a:off x="1804252" y="37505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 </a:t>
            </a:r>
            <a:endParaRPr lang="en-US" sz="2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55FA1A-B4A0-DE24-9808-F644324981DA}"/>
              </a:ext>
            </a:extLst>
          </p:cNvPr>
          <p:cNvSpPr/>
          <p:nvPr/>
        </p:nvSpPr>
        <p:spPr>
          <a:xfrm rot="725331">
            <a:off x="4105455" y="3847692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GACTACGCT </a:t>
            </a:r>
            <a:endParaRPr lang="en-US" sz="2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EA31736-37BE-8C1E-4769-0246637E598D}"/>
              </a:ext>
            </a:extLst>
          </p:cNvPr>
          <p:cNvSpPr/>
          <p:nvPr/>
        </p:nvSpPr>
        <p:spPr>
          <a:xfrm>
            <a:off x="4703802" y="4223102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ACTACTGCTA </a:t>
            </a:r>
            <a:endParaRPr lang="en-US" sz="2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10487B-8E56-8B4A-2F2B-BBB3A0A0AB2B}"/>
              </a:ext>
            </a:extLst>
          </p:cNvPr>
          <p:cNvSpPr/>
          <p:nvPr/>
        </p:nvSpPr>
        <p:spPr>
          <a:xfrm>
            <a:off x="4627602" y="2546702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GCTGTATTACG </a:t>
            </a:r>
            <a:endParaRPr lang="en-US" sz="28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E33EE0-AD7C-CE42-C5A8-57C6025180C5}"/>
              </a:ext>
            </a:extLst>
          </p:cNvPr>
          <p:cNvSpPr/>
          <p:nvPr/>
        </p:nvSpPr>
        <p:spPr>
          <a:xfrm rot="20173359">
            <a:off x="3853637" y="21503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ATCAGCTACC </a:t>
            </a:r>
            <a:endParaRPr lang="en-US" sz="28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43D649-A3C3-F49D-6826-0DC30FBB4818}"/>
              </a:ext>
            </a:extLst>
          </p:cNvPr>
          <p:cNvSpPr/>
          <p:nvPr/>
        </p:nvSpPr>
        <p:spPr>
          <a:xfrm rot="789948">
            <a:off x="2397822" y="45887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ACATCGTAGCT </a:t>
            </a:r>
            <a:endParaRPr lang="en-US" sz="2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9AABB11-9CE5-EBCD-E6BD-ABBBBD0E5396}"/>
              </a:ext>
            </a:extLst>
          </p:cNvPr>
          <p:cNvSpPr/>
          <p:nvPr/>
        </p:nvSpPr>
        <p:spPr>
          <a:xfrm rot="1451528">
            <a:off x="7731822" y="3902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ACGATGCATTA </a:t>
            </a:r>
            <a:endParaRPr lang="en-US" sz="28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F35677-C331-B461-E559-ADE3F6610C49}"/>
              </a:ext>
            </a:extLst>
          </p:cNvPr>
          <p:cNvSpPr/>
          <p:nvPr/>
        </p:nvSpPr>
        <p:spPr>
          <a:xfrm rot="20122013">
            <a:off x="4996637" y="48173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sz="2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F22DB1-2BCF-3078-EE5E-A8097409905A}"/>
              </a:ext>
            </a:extLst>
          </p:cNvPr>
          <p:cNvSpPr/>
          <p:nvPr/>
        </p:nvSpPr>
        <p:spPr>
          <a:xfrm rot="1171567">
            <a:off x="3540822" y="47411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GGATCAGCTAC </a:t>
            </a:r>
            <a:endParaRPr lang="en-US" sz="2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3B88BFE-5ED0-8FEB-E250-DD6A7150B1BB}"/>
              </a:ext>
            </a:extLst>
          </p:cNvPr>
          <p:cNvSpPr/>
          <p:nvPr/>
        </p:nvSpPr>
        <p:spPr>
          <a:xfrm rot="1138189">
            <a:off x="9111437" y="39029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CACATCGTAGC</a:t>
            </a:r>
            <a:endParaRPr lang="en-US" sz="28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03A5D96-01A1-A011-0761-0DE3C2CD4B8D}"/>
              </a:ext>
            </a:extLst>
          </p:cNvPr>
          <p:cNvSpPr/>
          <p:nvPr/>
        </p:nvSpPr>
        <p:spPr>
          <a:xfrm>
            <a:off x="8590002" y="4604102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sz="28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3F9D02-6AC3-C6BB-A6FD-C87974E07316}"/>
              </a:ext>
            </a:extLst>
          </p:cNvPr>
          <p:cNvSpPr/>
          <p:nvPr/>
        </p:nvSpPr>
        <p:spPr>
          <a:xfrm rot="18727350">
            <a:off x="7816037" y="26075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CTGATGATGG </a:t>
            </a:r>
            <a:endParaRPr lang="en-US" sz="2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58A115-12EF-A311-3619-C0BCA6BFB110}"/>
              </a:ext>
            </a:extLst>
          </p:cNvPr>
          <p:cNvSpPr/>
          <p:nvPr/>
        </p:nvSpPr>
        <p:spPr>
          <a:xfrm rot="3238398">
            <a:off x="5682437" y="51983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ACTACGCTAC </a:t>
            </a:r>
            <a:endParaRPr lang="en-US" sz="2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5880087-FB49-D3BA-DF4F-0BC6D37A779A}"/>
              </a:ext>
            </a:extLst>
          </p:cNvPr>
          <p:cNvSpPr/>
          <p:nvPr/>
        </p:nvSpPr>
        <p:spPr>
          <a:xfrm rot="1415217">
            <a:off x="2016822" y="5426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sz="2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FAF77F9-DD7B-5B8C-2B47-FD3C023FAF5F}"/>
              </a:ext>
            </a:extLst>
          </p:cNvPr>
          <p:cNvSpPr/>
          <p:nvPr/>
        </p:nvSpPr>
        <p:spPr>
          <a:xfrm rot="19786001">
            <a:off x="2778822" y="2759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TACTGCTAGCT </a:t>
            </a:r>
            <a:endParaRPr lang="en-US" sz="28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863D995-F532-68F1-36AD-DFE7368E25A5}"/>
              </a:ext>
            </a:extLst>
          </p:cNvPr>
          <p:cNvSpPr/>
          <p:nvPr/>
        </p:nvSpPr>
        <p:spPr>
          <a:xfrm rot="1240847">
            <a:off x="7350822" y="57317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GTATTACGATC </a:t>
            </a:r>
            <a:endParaRPr lang="en-US" sz="2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E81F935-0906-FEE2-4C2C-DCEA2B34A2D7}"/>
              </a:ext>
            </a:extLst>
          </p:cNvPr>
          <p:cNvSpPr/>
          <p:nvPr/>
        </p:nvSpPr>
        <p:spPr>
          <a:xfrm rot="20335900">
            <a:off x="7062052" y="47411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AGCTACCAC </a:t>
            </a:r>
            <a:endParaRPr lang="en-US" sz="28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94F6F3B-A5E9-CDA6-04EA-6A10165F773F}"/>
              </a:ext>
            </a:extLst>
          </p:cNvPr>
          <p:cNvSpPr/>
          <p:nvPr/>
        </p:nvSpPr>
        <p:spPr>
          <a:xfrm rot="1040765">
            <a:off x="8714408" y="5122114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sz="28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F1BBA68-C784-D685-2DAC-B7D4E27BC698}"/>
              </a:ext>
            </a:extLst>
          </p:cNvPr>
          <p:cNvSpPr/>
          <p:nvPr/>
        </p:nvSpPr>
        <p:spPr>
          <a:xfrm rot="19624417">
            <a:off x="3913808" y="5274514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ATCGTAGCTACG </a:t>
            </a:r>
            <a:endParaRPr lang="en-US" sz="28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5BB624A-01BB-351F-A462-759C1F3B18BD}"/>
              </a:ext>
            </a:extLst>
          </p:cNvPr>
          <p:cNvSpPr/>
          <p:nvPr/>
        </p:nvSpPr>
        <p:spPr>
          <a:xfrm rot="1096476">
            <a:off x="1940622" y="3140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sz="28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3ABD4A-C3F2-229D-1C63-F52342FFF1A6}"/>
              </a:ext>
            </a:extLst>
          </p:cNvPr>
          <p:cNvSpPr/>
          <p:nvPr/>
        </p:nvSpPr>
        <p:spPr>
          <a:xfrm rot="8187294">
            <a:off x="8798622" y="14645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ATGCATTAGCA </a:t>
            </a:r>
            <a:endParaRPr lang="en-US" sz="28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308873E-F4A9-4B6C-9C8D-09C8CF25AC12}"/>
              </a:ext>
            </a:extLst>
          </p:cNvPr>
          <p:cNvSpPr/>
          <p:nvPr/>
        </p:nvSpPr>
        <p:spPr>
          <a:xfrm rot="2410586">
            <a:off x="7214452" y="14645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AGCTATCGG </a:t>
            </a:r>
            <a:endParaRPr lang="en-US" sz="28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12401B8-C3B6-AC36-94BE-5DDF13019F87}"/>
              </a:ext>
            </a:extLst>
          </p:cNvPr>
          <p:cNvSpPr/>
          <p:nvPr/>
        </p:nvSpPr>
        <p:spPr>
          <a:xfrm rot="1707677">
            <a:off x="2626422" y="14645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ATCAGCTACCA </a:t>
            </a:r>
            <a:endParaRPr lang="en-US" sz="28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06777C-2288-85EB-679C-24641507859E}"/>
              </a:ext>
            </a:extLst>
          </p:cNvPr>
          <p:cNvSpPr/>
          <p:nvPr/>
        </p:nvSpPr>
        <p:spPr>
          <a:xfrm rot="3996354">
            <a:off x="5219499" y="3728746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CATCGTAGC</a:t>
            </a:r>
            <a:endParaRPr lang="en-US" sz="28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E1548C4-4DF6-6C32-BD08-C905C3EE93DD}"/>
              </a:ext>
            </a:extLst>
          </p:cNvPr>
          <p:cNvSpPr/>
          <p:nvPr/>
        </p:nvSpPr>
        <p:spPr>
          <a:xfrm>
            <a:off x="4322802" y="1479902"/>
            <a:ext cx="1486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CTGATGATGGACT </a:t>
            </a:r>
            <a:endParaRPr lang="en-US" sz="28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5582A5-5898-29FA-1F33-9DB94A46C51B}"/>
              </a:ext>
            </a:extLst>
          </p:cNvPr>
          <p:cNvSpPr/>
          <p:nvPr/>
        </p:nvSpPr>
        <p:spPr>
          <a:xfrm rot="20407526">
            <a:off x="2016822" y="42077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ACGCTACTACT </a:t>
            </a:r>
            <a:endParaRPr lang="en-US" sz="28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F8EEFA-E047-F56C-1280-9261F59CB4B5}"/>
              </a:ext>
            </a:extLst>
          </p:cNvPr>
          <p:cNvSpPr/>
          <p:nvPr/>
        </p:nvSpPr>
        <p:spPr>
          <a:xfrm rot="649759">
            <a:off x="4836222" y="5807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GCTAGCTGTAT </a:t>
            </a:r>
            <a:endParaRPr lang="en-US" sz="2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411F83B-5954-5056-5CAD-03F81F214CDF}"/>
              </a:ext>
            </a:extLst>
          </p:cNvPr>
          <p:cNvSpPr/>
          <p:nvPr/>
        </p:nvSpPr>
        <p:spPr>
          <a:xfrm rot="17874183">
            <a:off x="6673037" y="42077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TACGATCAGC </a:t>
            </a:r>
            <a:endParaRPr lang="en-US" sz="28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93EFB53-7A5D-8A4E-B8A6-016CCAC4863A}"/>
              </a:ext>
            </a:extLst>
          </p:cNvPr>
          <p:cNvSpPr/>
          <p:nvPr/>
        </p:nvSpPr>
        <p:spPr>
          <a:xfrm>
            <a:off x="9275802" y="4375502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TACCACATCGT </a:t>
            </a:r>
            <a:endParaRPr lang="en-US" sz="28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C1EB338-B895-4013-2BFC-8D3F8B037DC6}"/>
              </a:ext>
            </a:extLst>
          </p:cNvPr>
          <p:cNvSpPr/>
          <p:nvPr/>
        </p:nvSpPr>
        <p:spPr>
          <a:xfrm rot="2459208">
            <a:off x="7952408" y="1845514"/>
            <a:ext cx="1393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AGCTACGATGCA </a:t>
            </a:r>
            <a:endParaRPr lang="en-US" sz="2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AD44311-7189-7B21-CA82-D75D4F4AE185}"/>
              </a:ext>
            </a:extLst>
          </p:cNvPr>
          <p:cNvSpPr/>
          <p:nvPr/>
        </p:nvSpPr>
        <p:spPr>
          <a:xfrm rot="2223946">
            <a:off x="5758637" y="2378914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TTAGCAAGCT </a:t>
            </a:r>
            <a:endParaRPr lang="en-US" sz="28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F07847-DBBD-5718-02F9-90E656B1D6AE}"/>
              </a:ext>
            </a:extLst>
          </p:cNvPr>
          <p:cNvSpPr/>
          <p:nvPr/>
        </p:nvSpPr>
        <p:spPr>
          <a:xfrm rot="20426515">
            <a:off x="3556852" y="428391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ATCGGATCA </a:t>
            </a:r>
            <a:endParaRPr lang="en-US" sz="28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4C629A-9E3D-799E-A82D-5321F545AD96}"/>
              </a:ext>
            </a:extLst>
          </p:cNvPr>
          <p:cNvSpPr/>
          <p:nvPr/>
        </p:nvSpPr>
        <p:spPr>
          <a:xfrm rot="798121">
            <a:off x="5979222" y="3140914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GCTACCACATC </a:t>
            </a:r>
            <a:endParaRPr lang="en-US" sz="28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D2A0D0D-315A-633B-688C-1F9F3415C93D}"/>
              </a:ext>
            </a:extLst>
          </p:cNvPr>
          <p:cNvSpPr/>
          <p:nvPr/>
        </p:nvSpPr>
        <p:spPr>
          <a:xfrm>
            <a:off x="3525362" y="3322091"/>
            <a:ext cx="120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0" i="0" dirty="0">
                <a:solidFill>
                  <a:srgbClr val="000000"/>
                </a:solidFill>
                <a:latin typeface="Lucida Console" pitchFamily="49" charset="0"/>
              </a:rPr>
              <a:t>GCAAGCTATC </a:t>
            </a:r>
            <a:endParaRPr lang="en-US" sz="2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2E90B0E-330C-B7AB-E553-0230788ABA73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184761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3.125E-6 -0.062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1.875E-6 -0.0629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4CC6-3290-E004-105C-2099FF77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5255-EA80-781A-DDDB-6A031FB64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3878766" cy="4530725"/>
          </a:xfrm>
        </p:spPr>
        <p:txBody>
          <a:bodyPr>
            <a:normAutofit/>
          </a:bodyPr>
          <a:lstStyle/>
          <a:p>
            <a:r>
              <a:rPr lang="en-AU" dirty="0"/>
              <a:t>The assembly groups</a:t>
            </a:r>
          </a:p>
          <a:p>
            <a:pPr marL="457200" lvl="1" indent="0">
              <a:buNone/>
            </a:pPr>
            <a:r>
              <a:rPr lang="en-AU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reads</a:t>
            </a:r>
            <a:r>
              <a:rPr lang="en-AU" i="1" dirty="0"/>
              <a:t> </a:t>
            </a:r>
            <a:r>
              <a:rPr lang="en-AU" dirty="0"/>
              <a:t>into</a:t>
            </a:r>
            <a:r>
              <a:rPr lang="en-AU" i="1" dirty="0"/>
              <a:t> </a:t>
            </a:r>
            <a:r>
              <a:rPr lang="en-AU" i="1" dirty="0">
                <a:solidFill>
                  <a:srgbClr val="0C01F1"/>
                </a:solidFill>
              </a:rPr>
              <a:t>contigs</a:t>
            </a:r>
            <a:endParaRPr lang="en-AU" dirty="0">
              <a:solidFill>
                <a:srgbClr val="0C01F1"/>
              </a:solidFill>
            </a:endParaRPr>
          </a:p>
          <a:p>
            <a:pPr marL="457200" lvl="1" indent="0">
              <a:buNone/>
            </a:pPr>
            <a:r>
              <a:rPr lang="en-AU" i="1" dirty="0">
                <a:solidFill>
                  <a:srgbClr val="0C01F1"/>
                </a:solidFill>
              </a:rPr>
              <a:t>contigs</a:t>
            </a:r>
            <a:r>
              <a:rPr lang="en-AU" i="1" dirty="0"/>
              <a:t> </a:t>
            </a:r>
            <a:r>
              <a:rPr lang="en-AU" dirty="0"/>
              <a:t>into</a:t>
            </a:r>
            <a:r>
              <a:rPr lang="en-AU" i="1" dirty="0"/>
              <a:t> </a:t>
            </a:r>
            <a:r>
              <a:rPr lang="en-AU" i="1" dirty="0">
                <a:solidFill>
                  <a:srgbClr val="FF0000"/>
                </a:solidFill>
              </a:rPr>
              <a:t>scaffolds</a:t>
            </a:r>
            <a:endParaRPr lang="en-AU" dirty="0">
              <a:solidFill>
                <a:srgbClr val="FF0000"/>
              </a:solidFill>
            </a:endParaRPr>
          </a:p>
          <a:p>
            <a:r>
              <a:rPr lang="en-AU" dirty="0">
                <a:solidFill>
                  <a:srgbClr val="0C01F1"/>
                </a:solidFill>
              </a:rPr>
              <a:t>Contigs</a:t>
            </a:r>
            <a:r>
              <a:rPr lang="en-AU" dirty="0"/>
              <a:t> provide</a:t>
            </a:r>
          </a:p>
          <a:p>
            <a:pPr lvl="1"/>
            <a:r>
              <a:rPr lang="en-AU" dirty="0"/>
              <a:t>alignment of reads </a:t>
            </a:r>
          </a:p>
          <a:p>
            <a:pPr lvl="1"/>
            <a:r>
              <a:rPr lang="en-AU" dirty="0"/>
              <a:t>consensus sequence</a:t>
            </a:r>
          </a:p>
          <a:p>
            <a:r>
              <a:rPr lang="en-AU" dirty="0">
                <a:solidFill>
                  <a:srgbClr val="FF0000"/>
                </a:solidFill>
              </a:rPr>
              <a:t>Scaffolds</a:t>
            </a:r>
            <a:r>
              <a:rPr lang="en-AU" dirty="0"/>
              <a:t> provide</a:t>
            </a:r>
          </a:p>
          <a:p>
            <a:pPr lvl="1"/>
            <a:r>
              <a:rPr lang="en-AU" dirty="0"/>
              <a:t>contig order and orientation</a:t>
            </a:r>
          </a:p>
          <a:p>
            <a:pPr lvl="1"/>
            <a:r>
              <a:rPr lang="en-AU" dirty="0"/>
              <a:t>sizes of the gaps between contigs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60405FA6-0605-A89B-5FFE-CF42D60C9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966" y="2302588"/>
            <a:ext cx="7237584" cy="2966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DD7E7-5C80-6199-D5CF-4A90C41E989E}"/>
              </a:ext>
            </a:extLst>
          </p:cNvPr>
          <p:cNvSpPr txBox="1"/>
          <p:nvPr/>
        </p:nvSpPr>
        <p:spPr>
          <a:xfrm>
            <a:off x="2743200" y="6410779"/>
            <a:ext cx="666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Source: </a:t>
            </a:r>
            <a:r>
              <a:rPr lang="en-GB" dirty="0">
                <a:hlinkClick r:id="rId4"/>
              </a:rPr>
              <a:t>https://www.researchgate.net/topic/Contig-Mapping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165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3207-D0E7-D248-3769-360C24EF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651"/>
            <a:ext cx="11004395" cy="851103"/>
          </a:xfrm>
        </p:spPr>
        <p:txBody>
          <a:bodyPr>
            <a:normAutofit fontScale="90000"/>
          </a:bodyPr>
          <a:lstStyle/>
          <a:p>
            <a:r>
              <a:rPr lang="en-GB" dirty="0"/>
              <a:t>Can you identify which of these are graphs?</a:t>
            </a:r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FC2B3D0A-ECDD-15A0-A057-D9EBC7901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027"/>
            <a:ext cx="2298539" cy="1740806"/>
          </a:xfr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E5F0D0-CB61-A12E-B028-6686EC18F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6" y="2122959"/>
            <a:ext cx="1984207" cy="17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C11E7C9F-0836-6B8D-4C5F-92DFD7231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14" y="1900417"/>
            <a:ext cx="2705181" cy="20503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060F1BB-5976-3C4C-5916-387292E7F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42" y="1852785"/>
            <a:ext cx="2376105" cy="211135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113115-FB44-5128-EB00-6242968E11D7}"/>
              </a:ext>
            </a:extLst>
          </p:cNvPr>
          <p:cNvSpPr txBox="1"/>
          <p:nvPr/>
        </p:nvSpPr>
        <p:spPr>
          <a:xfrm>
            <a:off x="838200" y="3988586"/>
            <a:ext cx="9845234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2800" dirty="0"/>
              <a:t>A. 			B. 			C. 			  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38E77-C03A-7A61-D769-6128F985A5D9}"/>
              </a:ext>
            </a:extLst>
          </p:cNvPr>
          <p:cNvSpPr txBox="1"/>
          <p:nvPr/>
        </p:nvSpPr>
        <p:spPr>
          <a:xfrm>
            <a:off x="2743200" y="6460883"/>
            <a:ext cx="666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Adapted from: </a:t>
            </a:r>
            <a:r>
              <a:rPr lang="en-GB" sz="1400" dirty="0">
                <a:hlinkClick r:id="rId6"/>
              </a:rPr>
              <a:t>https://www.slideshare.net/JosHctorGlvez/basics-of-genome-assembly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33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3207-D0E7-D248-3769-360C24EF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1651"/>
            <a:ext cx="11004395" cy="851103"/>
          </a:xfrm>
        </p:spPr>
        <p:txBody>
          <a:bodyPr>
            <a:normAutofit fontScale="90000"/>
          </a:bodyPr>
          <a:lstStyle/>
          <a:p>
            <a:r>
              <a:rPr lang="en-GB" dirty="0"/>
              <a:t>Can you identify which of these are graphs?</a:t>
            </a:r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FC2B3D0A-ECDD-15A0-A057-D9EBC7901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1027"/>
            <a:ext cx="2298539" cy="1740806"/>
          </a:xfr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E5F0D0-CB61-A12E-B028-6686EC18F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66" y="2122959"/>
            <a:ext cx="1984207" cy="17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Chart, line chart&#10;&#10;Description automatically generated">
            <a:extLst>
              <a:ext uri="{FF2B5EF4-FFF2-40B4-BE49-F238E27FC236}">
                <a16:creationId xmlns:a16="http://schemas.microsoft.com/office/drawing/2014/main" id="{C11E7C9F-0836-6B8D-4C5F-92DFD7231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14" y="1900417"/>
            <a:ext cx="2705181" cy="20503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060F1BB-5976-3C4C-5916-387292E7F3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442" y="1852785"/>
            <a:ext cx="2376105" cy="21113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7140A-1910-11C9-09C5-5416E8BB76D9}"/>
              </a:ext>
            </a:extLst>
          </p:cNvPr>
          <p:cNvSpPr txBox="1">
            <a:spLocks/>
          </p:cNvSpPr>
          <p:nvPr/>
        </p:nvSpPr>
        <p:spPr>
          <a:xfrm>
            <a:off x="838200" y="4907666"/>
            <a:ext cx="10515600" cy="121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mathematics, a </a:t>
            </a:r>
            <a:r>
              <a:rPr lang="en-GB" b="1" dirty="0"/>
              <a:t>graph</a:t>
            </a:r>
            <a:r>
              <a:rPr lang="en-GB" dirty="0"/>
              <a:t> is a term that refers to a collections of </a:t>
            </a:r>
            <a:r>
              <a:rPr lang="en-GB" b="1" dirty="0"/>
              <a:t>vertices</a:t>
            </a:r>
            <a:r>
              <a:rPr lang="en-GB" dirty="0"/>
              <a:t> connected by </a:t>
            </a:r>
            <a:r>
              <a:rPr lang="en-GB" b="1" dirty="0"/>
              <a:t>edges</a:t>
            </a:r>
            <a:r>
              <a:rPr lang="en-GB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88DBC-A1E2-C4D0-926A-B2AB84D63F73}"/>
              </a:ext>
            </a:extLst>
          </p:cNvPr>
          <p:cNvSpPr txBox="1"/>
          <p:nvPr/>
        </p:nvSpPr>
        <p:spPr>
          <a:xfrm>
            <a:off x="1835015" y="4205072"/>
            <a:ext cx="229854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Vertices (Nodes)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6EFA3-353E-FA02-0E33-DC4C03D7DF8C}"/>
              </a:ext>
            </a:extLst>
          </p:cNvPr>
          <p:cNvSpPr txBox="1"/>
          <p:nvPr/>
        </p:nvSpPr>
        <p:spPr>
          <a:xfrm>
            <a:off x="4256050" y="4205072"/>
            <a:ext cx="229854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Edges (Links)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0BEBE6-09E0-A8A5-FD2F-7FEC40F891A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984285" y="3565003"/>
            <a:ext cx="639981" cy="640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CE5070-2698-5709-58C4-8CCC670F45DC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65539" y="3565003"/>
            <a:ext cx="439781" cy="640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9A7227-B218-47C1-3F40-680351A43A76}"/>
              </a:ext>
            </a:extLst>
          </p:cNvPr>
          <p:cNvSpPr txBox="1"/>
          <p:nvPr/>
        </p:nvSpPr>
        <p:spPr>
          <a:xfrm>
            <a:off x="2743200" y="6460883"/>
            <a:ext cx="666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Adapted from: </a:t>
            </a:r>
            <a:r>
              <a:rPr lang="en-GB" sz="1400" dirty="0">
                <a:hlinkClick r:id="rId9"/>
              </a:rPr>
              <a:t>https://www.slideshare.net/JosHctorGlvez/basics-of-genome-assembly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053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3207-D0E7-D248-3769-360C24EF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as a “Graph”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F434-DC9E-0064-64FC-1E4F94180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graph is vertices + edges</a:t>
            </a:r>
          </a:p>
          <a:p>
            <a:r>
              <a:rPr lang="en-GB" dirty="0"/>
              <a:t>Consider direction of edges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edges have a start and end</a:t>
            </a:r>
          </a:p>
          <a:p>
            <a:r>
              <a:rPr lang="en-GB" dirty="0"/>
              <a:t>Main structure used by assemblers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E970E3-9DB9-8FE6-6D18-CC6E790E2F41}"/>
              </a:ext>
            </a:extLst>
          </p:cNvPr>
          <p:cNvCxnSpPr>
            <a:cxnSpLocks/>
          </p:cNvCxnSpPr>
          <p:nvPr/>
        </p:nvCxnSpPr>
        <p:spPr>
          <a:xfrm flipV="1">
            <a:off x="3243939" y="3776243"/>
            <a:ext cx="952501" cy="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159AEA-E6EA-F90C-939A-50C1CB2480B8}"/>
              </a:ext>
            </a:extLst>
          </p:cNvPr>
          <p:cNvCxnSpPr>
            <a:cxnSpLocks/>
          </p:cNvCxnSpPr>
          <p:nvPr/>
        </p:nvCxnSpPr>
        <p:spPr>
          <a:xfrm>
            <a:off x="5949040" y="3776243"/>
            <a:ext cx="952501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F5E3C5-FD04-FC2F-6BA5-7C06C91D27E0}"/>
              </a:ext>
            </a:extLst>
          </p:cNvPr>
          <p:cNvCxnSpPr>
            <a:cxnSpLocks/>
          </p:cNvCxnSpPr>
          <p:nvPr/>
        </p:nvCxnSpPr>
        <p:spPr>
          <a:xfrm flipV="1">
            <a:off x="8654141" y="3776236"/>
            <a:ext cx="947059" cy="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3940FA-3E84-E575-3C7B-FE6C59261CB6}"/>
              </a:ext>
            </a:extLst>
          </p:cNvPr>
          <p:cNvSpPr txBox="1"/>
          <p:nvPr/>
        </p:nvSpPr>
        <p:spPr>
          <a:xfrm>
            <a:off x="1572979" y="4930129"/>
            <a:ext cx="1611086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Vertices</a:t>
            </a:r>
          </a:p>
          <a:p>
            <a:pPr algn="ctr"/>
            <a:r>
              <a:rPr lang="en-GB" sz="2800" dirty="0"/>
              <a:t>(Nodes)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325F4B-7BBA-0B7B-04A3-EC5574DBD498}"/>
              </a:ext>
            </a:extLst>
          </p:cNvPr>
          <p:cNvSpPr txBox="1"/>
          <p:nvPr/>
        </p:nvSpPr>
        <p:spPr>
          <a:xfrm>
            <a:off x="5619747" y="4930128"/>
            <a:ext cx="1611086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Edges</a:t>
            </a:r>
          </a:p>
          <a:p>
            <a:pPr algn="ctr"/>
            <a:r>
              <a:rPr lang="en-GB" sz="2800" dirty="0"/>
              <a:t>(Links)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335396-4023-440C-9D3C-442F385ECC1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364919" y="4298757"/>
            <a:ext cx="13603" cy="6313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1D71F0-FD78-2322-15C0-DECC7AF35D7B}"/>
              </a:ext>
            </a:extLst>
          </p:cNvPr>
          <p:cNvCxnSpPr>
            <a:cxnSpLocks/>
          </p:cNvCxnSpPr>
          <p:nvPr/>
        </p:nvCxnSpPr>
        <p:spPr>
          <a:xfrm flipV="1">
            <a:off x="2884710" y="4298757"/>
            <a:ext cx="1782536" cy="631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647CB0-46C8-A16A-6853-76F28DDEF999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6425290" y="3852443"/>
            <a:ext cx="0" cy="1077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72A165B-ABC7-620F-A2E6-AACF32363487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230833" y="3902388"/>
            <a:ext cx="2054681" cy="15047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CF158D8F-EE43-DF14-792A-728D8FB25B7B}"/>
              </a:ext>
            </a:extLst>
          </p:cNvPr>
          <p:cNvSpPr/>
          <p:nvPr/>
        </p:nvSpPr>
        <p:spPr>
          <a:xfrm>
            <a:off x="1469043" y="3428999"/>
            <a:ext cx="1752600" cy="71190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A6CFA7-24D3-F2E4-9770-396C0F201159}"/>
              </a:ext>
            </a:extLst>
          </p:cNvPr>
          <p:cNvSpPr/>
          <p:nvPr/>
        </p:nvSpPr>
        <p:spPr>
          <a:xfrm>
            <a:off x="4185292" y="3420281"/>
            <a:ext cx="1752600" cy="71190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911406-5814-89E3-AB1D-702E95FFF31B}"/>
              </a:ext>
            </a:extLst>
          </p:cNvPr>
          <p:cNvSpPr/>
          <p:nvPr/>
        </p:nvSpPr>
        <p:spPr>
          <a:xfrm>
            <a:off x="6884951" y="3400643"/>
            <a:ext cx="1752600" cy="71190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9D8912-E7A5-B5C9-40AE-FDCB54442255}"/>
              </a:ext>
            </a:extLst>
          </p:cNvPr>
          <p:cNvSpPr/>
          <p:nvPr/>
        </p:nvSpPr>
        <p:spPr>
          <a:xfrm>
            <a:off x="9612865" y="3400284"/>
            <a:ext cx="1752600" cy="71190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603360-77D8-6BF6-EB31-9A086C82D54E}"/>
              </a:ext>
            </a:extLst>
          </p:cNvPr>
          <p:cNvSpPr txBox="1"/>
          <p:nvPr/>
        </p:nvSpPr>
        <p:spPr>
          <a:xfrm>
            <a:off x="5533901" y="6410779"/>
            <a:ext cx="387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Prof Rob Edward’s slides</a:t>
            </a:r>
          </a:p>
        </p:txBody>
      </p:sp>
    </p:spTree>
    <p:extLst>
      <p:ext uri="{BB962C8B-B14F-4D97-AF65-F5344CB8AC3E}">
        <p14:creationId xmlns:p14="http://schemas.microsoft.com/office/powerpoint/2010/main" val="3568715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3613-7FD6-FFA2-B446-FCA2D038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Approaches of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A0C57-488C-FC70-970A-7D87C88CF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There are two approaches for </a:t>
            </a:r>
            <a:r>
              <a:rPr lang="en-GB" b="1" dirty="0"/>
              <a:t>de novo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Overlap / Layout / Consensus (OLC)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 Bruijn Graphs (DBG)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Reference-guided assembly </a:t>
            </a:r>
          </a:p>
          <a:p>
            <a:r>
              <a:rPr lang="en-GB" dirty="0"/>
              <a:t>Uses a reference genome to assist in assembly</a:t>
            </a:r>
          </a:p>
          <a:p>
            <a:r>
              <a:rPr lang="en-GB" dirty="0"/>
              <a:t>Need to be sufficiently closely related </a:t>
            </a:r>
          </a:p>
        </p:txBody>
      </p:sp>
    </p:spTree>
    <p:extLst>
      <p:ext uri="{BB962C8B-B14F-4D97-AF65-F5344CB8AC3E}">
        <p14:creationId xmlns:p14="http://schemas.microsoft.com/office/powerpoint/2010/main" val="423981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ED80-8191-5142-5196-3EDF51A8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Overlap / Layout / Consensus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1F7E6-9762-9EF9-5342-8E76909B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5244433" cy="453072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Overlap</a:t>
            </a:r>
            <a:r>
              <a:rPr lang="en-GB" dirty="0"/>
              <a:t> - Build overlap graph using reads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Layout</a:t>
            </a:r>
            <a:r>
              <a:rPr lang="en-GB" dirty="0"/>
              <a:t> - Bundle stretches of the overlap graph and layout the reads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Consensus</a:t>
            </a:r>
            <a:r>
              <a:rPr lang="en-GB" dirty="0"/>
              <a:t> - Pick the most likely nucleotide sequence for each position and build consensus contig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E9ED1A-136C-D0C4-2265-8DA7F0018895}"/>
              </a:ext>
            </a:extLst>
          </p:cNvPr>
          <p:cNvGrpSpPr/>
          <p:nvPr/>
        </p:nvGrpSpPr>
        <p:grpSpPr>
          <a:xfrm>
            <a:off x="6520543" y="1848363"/>
            <a:ext cx="5236028" cy="379826"/>
            <a:chOff x="6520543" y="2068282"/>
            <a:chExt cx="5236028" cy="37982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8FB6F0F-862D-2750-3CC6-78928BBC9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0885" y="2252948"/>
              <a:ext cx="952501" cy="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34EBE8-AD4B-1040-D9AC-B47CE45BAFE2}"/>
                </a:ext>
              </a:extLst>
            </p:cNvPr>
            <p:cNvSpPr txBox="1"/>
            <p:nvPr/>
          </p:nvSpPr>
          <p:spPr>
            <a:xfrm>
              <a:off x="6520543" y="2068285"/>
              <a:ext cx="1110342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Read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F631A2-B70F-6535-1636-BCBDF741898C}"/>
                </a:ext>
              </a:extLst>
            </p:cNvPr>
            <p:cNvSpPr txBox="1"/>
            <p:nvPr/>
          </p:nvSpPr>
          <p:spPr>
            <a:xfrm>
              <a:off x="8583386" y="2078776"/>
              <a:ext cx="1110342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Read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57B199-77E1-1036-7AF1-487ED6255289}"/>
                </a:ext>
              </a:extLst>
            </p:cNvPr>
            <p:cNvSpPr txBox="1"/>
            <p:nvPr/>
          </p:nvSpPr>
          <p:spPr>
            <a:xfrm>
              <a:off x="10646229" y="2068282"/>
              <a:ext cx="1110342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Read 3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D7AA272-35CA-7F08-C2CB-C48986519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3728" y="2252948"/>
              <a:ext cx="952501" cy="3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6CB042B2-817E-4E21-AB61-66C25B57FF77}"/>
                </a:ext>
              </a:extLst>
            </p:cNvPr>
            <p:cNvCxnSpPr>
              <a:stCxn id="7" idx="0"/>
              <a:endCxn id="9" idx="0"/>
            </p:cNvCxnSpPr>
            <p:nvPr/>
          </p:nvCxnSpPr>
          <p:spPr>
            <a:xfrm rot="5400000" flipH="1" flipV="1">
              <a:off x="9138556" y="5441"/>
              <a:ext cx="3" cy="4125686"/>
            </a:xfrm>
            <a:prstGeom prst="curvedConnector3">
              <a:avLst>
                <a:gd name="adj1" fmla="val 762010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647FAD-B81B-080A-95FB-52A319253ADF}"/>
              </a:ext>
            </a:extLst>
          </p:cNvPr>
          <p:cNvGrpSpPr/>
          <p:nvPr/>
        </p:nvGrpSpPr>
        <p:grpSpPr>
          <a:xfrm>
            <a:off x="8028215" y="2757515"/>
            <a:ext cx="1665513" cy="1501906"/>
            <a:chOff x="8028215" y="2907987"/>
            <a:chExt cx="1665513" cy="15019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A98859-377A-C68F-8105-0A029F8A10EB}"/>
                </a:ext>
              </a:extLst>
            </p:cNvPr>
            <p:cNvSpPr txBox="1"/>
            <p:nvPr/>
          </p:nvSpPr>
          <p:spPr>
            <a:xfrm>
              <a:off x="8028215" y="2907987"/>
              <a:ext cx="1110342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Read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CEF951-BD46-5CC4-9B2D-ACE17F470031}"/>
                </a:ext>
              </a:extLst>
            </p:cNvPr>
            <p:cNvSpPr txBox="1"/>
            <p:nvPr/>
          </p:nvSpPr>
          <p:spPr>
            <a:xfrm>
              <a:off x="8583386" y="3474274"/>
              <a:ext cx="1110342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Read 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D8C267-76E4-A897-8203-FB26B600F3B2}"/>
                </a:ext>
              </a:extLst>
            </p:cNvPr>
            <p:cNvSpPr txBox="1"/>
            <p:nvPr/>
          </p:nvSpPr>
          <p:spPr>
            <a:xfrm>
              <a:off x="8371114" y="4040561"/>
              <a:ext cx="1110342" cy="36933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Read 3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F9D5AA-B30E-4DF0-A9C0-B2C1DBE6D4F6}"/>
                </a:ext>
              </a:extLst>
            </p:cNvPr>
            <p:cNvCxnSpPr>
              <a:endCxn id="13" idx="2"/>
            </p:cNvCxnSpPr>
            <p:nvPr/>
          </p:nvCxnSpPr>
          <p:spPr>
            <a:xfrm flipV="1">
              <a:off x="8583386" y="3277319"/>
              <a:ext cx="0" cy="1969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1C0820B-D0B0-2C6E-2E4D-73743C3DD90A}"/>
                </a:ext>
              </a:extLst>
            </p:cNvPr>
            <p:cNvCxnSpPr/>
            <p:nvPr/>
          </p:nvCxnSpPr>
          <p:spPr>
            <a:xfrm flipV="1">
              <a:off x="9138557" y="3277319"/>
              <a:ext cx="0" cy="1969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3A6B6E4-9FED-7B41-DEEB-FA57025BDE61}"/>
                </a:ext>
              </a:extLst>
            </p:cNvPr>
            <p:cNvCxnSpPr/>
            <p:nvPr/>
          </p:nvCxnSpPr>
          <p:spPr>
            <a:xfrm flipV="1">
              <a:off x="8584560" y="3843606"/>
              <a:ext cx="0" cy="1969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3BCE75C-B742-A50D-B13E-92395FF363D0}"/>
                </a:ext>
              </a:extLst>
            </p:cNvPr>
            <p:cNvCxnSpPr/>
            <p:nvPr/>
          </p:nvCxnSpPr>
          <p:spPr>
            <a:xfrm flipV="1">
              <a:off x="9267692" y="3843606"/>
              <a:ext cx="0" cy="19695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D001EA-1C1B-8AEE-CA55-657A965A5284}"/>
              </a:ext>
            </a:extLst>
          </p:cNvPr>
          <p:cNvGrpSpPr/>
          <p:nvPr/>
        </p:nvGrpSpPr>
        <p:grpSpPr>
          <a:xfrm>
            <a:off x="7766613" y="4639388"/>
            <a:ext cx="2060292" cy="1434879"/>
            <a:chOff x="7766613" y="4743561"/>
            <a:chExt cx="2060292" cy="143487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6083E8-CA7B-78DD-6F27-902D3BF491C5}"/>
                </a:ext>
              </a:extLst>
            </p:cNvPr>
            <p:cNvSpPr/>
            <p:nvPr/>
          </p:nvSpPr>
          <p:spPr>
            <a:xfrm>
              <a:off x="7933208" y="4743561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0" i="0" dirty="0">
                  <a:solidFill>
                    <a:srgbClr val="000000"/>
                  </a:solidFill>
                  <a:latin typeface="Lucida Console" pitchFamily="49" charset="0"/>
                </a:rPr>
                <a:t>CGATTCTA</a:t>
              </a:r>
              <a:endParaRPr lang="en-US" sz="40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91DF31-258A-A681-CC5A-F5FB7EF944AF}"/>
                </a:ext>
              </a:extLst>
            </p:cNvPr>
            <p:cNvSpPr/>
            <p:nvPr/>
          </p:nvSpPr>
          <p:spPr>
            <a:xfrm>
              <a:off x="8371114" y="5067962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0" i="0" dirty="0">
                  <a:solidFill>
                    <a:srgbClr val="000000"/>
                  </a:solidFill>
                  <a:latin typeface="Lucida Console" pitchFamily="49" charset="0"/>
                </a:rPr>
                <a:t>TTCTAAGT</a:t>
              </a:r>
              <a:endParaRPr lang="en-US" sz="40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344F86-C5EC-06DD-5194-FB060BE7B7CD}"/>
                </a:ext>
              </a:extLst>
            </p:cNvPr>
            <p:cNvSpPr/>
            <p:nvPr/>
          </p:nvSpPr>
          <p:spPr>
            <a:xfrm>
              <a:off x="8103246" y="5435854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0" i="0" dirty="0">
                  <a:solidFill>
                    <a:srgbClr val="000000"/>
                  </a:solidFill>
                  <a:latin typeface="Lucida Console" pitchFamily="49" charset="0"/>
                </a:rPr>
                <a:t>GATT</a:t>
              </a:r>
              <a:r>
                <a:rPr lang="en-US" altLang="en-US" b="0" i="0" dirty="0">
                  <a:solidFill>
                    <a:srgbClr val="FF0000"/>
                  </a:solidFill>
                  <a:latin typeface="Lucida Console" pitchFamily="49" charset="0"/>
                </a:rPr>
                <a:t>G</a:t>
              </a:r>
              <a:r>
                <a:rPr lang="en-US" altLang="en-US" b="0" i="0" dirty="0">
                  <a:solidFill>
                    <a:srgbClr val="000000"/>
                  </a:solidFill>
                  <a:latin typeface="Lucida Console" pitchFamily="49" charset="0"/>
                </a:rPr>
                <a:t>TAA</a:t>
              </a:r>
              <a:endParaRPr lang="en-US" sz="40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29D483-0495-4183-33B4-B6D022E0B591}"/>
                </a:ext>
              </a:extLst>
            </p:cNvPr>
            <p:cNvSpPr/>
            <p:nvPr/>
          </p:nvSpPr>
          <p:spPr>
            <a:xfrm>
              <a:off x="7970340" y="5809108"/>
              <a:ext cx="185656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b="0" i="0" dirty="0">
                  <a:solidFill>
                    <a:srgbClr val="000000"/>
                  </a:solidFill>
                  <a:latin typeface="Lucida Console" pitchFamily="49" charset="0"/>
                </a:rPr>
                <a:t>CGATTCTAAGT</a:t>
              </a:r>
              <a:endParaRPr lang="en-US" sz="40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5F394DC-ACA5-D37A-00DD-FE2C0A87D2B1}"/>
                </a:ext>
              </a:extLst>
            </p:cNvPr>
            <p:cNvCxnSpPr>
              <a:cxnSpLocks/>
            </p:cNvCxnSpPr>
            <p:nvPr/>
          </p:nvCxnSpPr>
          <p:spPr>
            <a:xfrm>
              <a:off x="7766613" y="5805186"/>
              <a:ext cx="206029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7239E6C-39E1-4474-997A-7F8F56045582}"/>
              </a:ext>
            </a:extLst>
          </p:cNvPr>
          <p:cNvSpPr txBox="1"/>
          <p:nvPr/>
        </p:nvSpPr>
        <p:spPr>
          <a:xfrm>
            <a:off x="2292264" y="6460883"/>
            <a:ext cx="718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Adapted from: </a:t>
            </a:r>
            <a:r>
              <a:rPr lang="en-GB" sz="1400" dirty="0">
                <a:hlinkClick r:id="rId2"/>
              </a:rPr>
              <a:t>https://www.cs.jhu.edu/~langmea/resources/lecture_notes/assembly_olc.pdf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710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446-A582-831A-49D2-8426961E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OLC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F1B7-F963-D2C7-812B-72E960EF5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versus all comparison of reads</a:t>
            </a:r>
          </a:p>
          <a:p>
            <a:pPr lvl="1"/>
            <a:r>
              <a:rPr lang="en-GB" dirty="0"/>
              <a:t>We have millions or billions of reads from short-read sequencing data</a:t>
            </a:r>
          </a:p>
          <a:p>
            <a:endParaRPr lang="en-GB" dirty="0"/>
          </a:p>
          <a:p>
            <a:r>
              <a:rPr lang="en-GB" dirty="0"/>
              <a:t>Building overlap graph is slow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79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1D2F-D056-8E30-2BDA-4DA005E7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Book Problem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B2041-CC94-E74F-7D3F-A99DB4049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6" t="72537" r="37578" b="6660"/>
          <a:stretch/>
        </p:blipFill>
        <p:spPr>
          <a:xfrm>
            <a:off x="841102" y="2599335"/>
            <a:ext cx="1337187" cy="1473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48F9E-42F3-2865-B496-54450B3E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713" y="2038003"/>
            <a:ext cx="2175624" cy="2161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B441A-F2E7-0CCF-7F1F-377103140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179" y="2038004"/>
            <a:ext cx="2609110" cy="21862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9DCDAA-9DD8-847A-F82C-CC39A38F57A9}"/>
              </a:ext>
            </a:extLst>
          </p:cNvPr>
          <p:cNvGrpSpPr/>
          <p:nvPr/>
        </p:nvGrpSpPr>
        <p:grpSpPr>
          <a:xfrm>
            <a:off x="1165275" y="4497961"/>
            <a:ext cx="3217983" cy="1070894"/>
            <a:chOff x="1241475" y="5249075"/>
            <a:chExt cx="3217983" cy="1070894"/>
          </a:xfrm>
        </p:grpSpPr>
        <p:sp>
          <p:nvSpPr>
            <p:cNvPr id="8" name="Curved Right Arrow 7">
              <a:extLst>
                <a:ext uri="{FF2B5EF4-FFF2-40B4-BE49-F238E27FC236}">
                  <a16:creationId xmlns:a16="http://schemas.microsoft.com/office/drawing/2014/main" id="{55DA65A1-3B45-FC79-AA81-FD7CFAFB8377}"/>
                </a:ext>
              </a:extLst>
            </p:cNvPr>
            <p:cNvSpPr/>
            <p:nvPr/>
          </p:nvSpPr>
          <p:spPr>
            <a:xfrm rot="16200000">
              <a:off x="2499686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C7F4CA-3791-DE9C-E118-B43E02970D83}"/>
                </a:ext>
              </a:extLst>
            </p:cNvPr>
            <p:cNvSpPr txBox="1"/>
            <p:nvPr/>
          </p:nvSpPr>
          <p:spPr>
            <a:xfrm>
              <a:off x="1935949" y="5948780"/>
              <a:ext cx="1977103" cy="37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Obtain the books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EA72F2-D866-F7A0-5F6C-B623D72D964A}"/>
              </a:ext>
            </a:extLst>
          </p:cNvPr>
          <p:cNvGrpSpPr/>
          <p:nvPr/>
        </p:nvGrpSpPr>
        <p:grpSpPr>
          <a:xfrm>
            <a:off x="4565922" y="4497961"/>
            <a:ext cx="3217983" cy="1070894"/>
            <a:chOff x="4642122" y="5249075"/>
            <a:chExt cx="3217983" cy="1070894"/>
          </a:xfrm>
        </p:grpSpPr>
        <p:sp>
          <p:nvSpPr>
            <p:cNvPr id="11" name="Curved Right Arrow 10">
              <a:extLst>
                <a:ext uri="{FF2B5EF4-FFF2-40B4-BE49-F238E27FC236}">
                  <a16:creationId xmlns:a16="http://schemas.microsoft.com/office/drawing/2014/main" id="{AEA18D01-B2B7-9D8B-142F-BBC1156DBB52}"/>
                </a:ext>
              </a:extLst>
            </p:cNvPr>
            <p:cNvSpPr/>
            <p:nvPr/>
          </p:nvSpPr>
          <p:spPr>
            <a:xfrm rot="16200000">
              <a:off x="5900333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FC64A2-8378-6FEE-897A-43E42591A688}"/>
                </a:ext>
              </a:extLst>
            </p:cNvPr>
            <p:cNvSpPr txBox="1"/>
            <p:nvPr/>
          </p:nvSpPr>
          <p:spPr>
            <a:xfrm>
              <a:off x="5343748" y="5950637"/>
              <a:ext cx="2224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Shred the Books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DFAFCD-0109-179D-5567-881F7E3A5181}"/>
              </a:ext>
            </a:extLst>
          </p:cNvPr>
          <p:cNvGrpSpPr/>
          <p:nvPr/>
        </p:nvGrpSpPr>
        <p:grpSpPr>
          <a:xfrm>
            <a:off x="8066256" y="4497961"/>
            <a:ext cx="3217983" cy="1069037"/>
            <a:chOff x="8142456" y="5249075"/>
            <a:chExt cx="3217983" cy="1069037"/>
          </a:xfrm>
        </p:grpSpPr>
        <p:sp>
          <p:nvSpPr>
            <p:cNvPr id="14" name="Curved Right Arrow 13">
              <a:extLst>
                <a:ext uri="{FF2B5EF4-FFF2-40B4-BE49-F238E27FC236}">
                  <a16:creationId xmlns:a16="http://schemas.microsoft.com/office/drawing/2014/main" id="{DE6DED4D-591E-AD43-3344-CB142EBBDCD6}"/>
                </a:ext>
              </a:extLst>
            </p:cNvPr>
            <p:cNvSpPr/>
            <p:nvPr/>
          </p:nvSpPr>
          <p:spPr>
            <a:xfrm rot="16200000">
              <a:off x="9400667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3234A4-AAD1-7F17-6AF9-B6714FF029D8}"/>
                </a:ext>
              </a:extLst>
            </p:cNvPr>
            <p:cNvSpPr txBox="1"/>
            <p:nvPr/>
          </p:nvSpPr>
          <p:spPr>
            <a:xfrm>
              <a:off x="8844083" y="5948780"/>
              <a:ext cx="2189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Recover the book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519CD9A-CFAD-78F0-F9F5-801101EE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29" t="73273" r="43833" b="6763"/>
          <a:stretch/>
        </p:blipFill>
        <p:spPr>
          <a:xfrm>
            <a:off x="11044018" y="2660857"/>
            <a:ext cx="240222" cy="1394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005268-5A13-67D5-B2B2-4638C9B109D3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298110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ECA5-5338-F46F-5B00-3FE8168C2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Bruijn Graph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37DBE-0C1B-5003-EC5E-166AF67B6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 to OLC, but graph is slightly different</a:t>
            </a:r>
          </a:p>
          <a:p>
            <a:endParaRPr lang="en-GB" dirty="0"/>
          </a:p>
          <a:p>
            <a:r>
              <a:rPr lang="en-GB" dirty="0"/>
              <a:t>Has some potentially helpful properties</a:t>
            </a:r>
          </a:p>
          <a:p>
            <a:endParaRPr lang="en-GB" dirty="0"/>
          </a:p>
          <a:p>
            <a:r>
              <a:rPr lang="en-GB" dirty="0"/>
              <a:t>Breaks reads into “k-</a:t>
            </a:r>
            <a:r>
              <a:rPr lang="en-GB" dirty="0" err="1"/>
              <a:t>mers</a:t>
            </a:r>
            <a:r>
              <a:rPr lang="en-GB" dirty="0"/>
              <a:t>”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043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DE45-0E96-E21B-7CF3-1019DCF7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“k-</a:t>
            </a:r>
            <a:r>
              <a:rPr lang="en-GB" dirty="0" err="1"/>
              <a:t>mer</a:t>
            </a:r>
            <a:r>
              <a:rPr lang="en-GB" dirty="0"/>
              <a:t>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A30C4-A563-08CE-B543-178D4D056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5257800" cy="4530725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dirty="0"/>
              <a:t>“k-</a:t>
            </a:r>
            <a:r>
              <a:rPr lang="en-AU" dirty="0" err="1"/>
              <a:t>mer</a:t>
            </a:r>
            <a:r>
              <a:rPr lang="en-AU" dirty="0"/>
              <a:t>” is a substring of length k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4 bases: {A, C, G, T}</a:t>
            </a:r>
          </a:p>
          <a:p>
            <a:pPr fontAlgn="base"/>
            <a:r>
              <a:rPr lang="en-AU" dirty="0"/>
              <a:t>4</a:t>
            </a:r>
            <a:r>
              <a:rPr lang="en-AU" baseline="30000" dirty="0"/>
              <a:t>k</a:t>
            </a:r>
            <a:r>
              <a:rPr lang="en-AU" dirty="0"/>
              <a:t> possible k-</a:t>
            </a:r>
            <a:r>
              <a:rPr lang="en-AU" dirty="0" err="1"/>
              <a:t>mers</a:t>
            </a:r>
            <a:endParaRPr lang="en-AU" dirty="0"/>
          </a:p>
          <a:p>
            <a:pPr fontAlgn="base"/>
            <a:r>
              <a:rPr lang="en-AU" dirty="0"/>
              <a:t>3 bp: 4</a:t>
            </a:r>
            <a:r>
              <a:rPr lang="en-AU" baseline="30000" dirty="0"/>
              <a:t>3</a:t>
            </a:r>
            <a:r>
              <a:rPr lang="en-AU" dirty="0"/>
              <a:t> = 64</a:t>
            </a:r>
          </a:p>
          <a:p>
            <a:pPr fontAlgn="base"/>
            <a:r>
              <a:rPr lang="en-AU" dirty="0"/>
              <a:t>8 bp: 4</a:t>
            </a:r>
            <a:r>
              <a:rPr lang="en-AU" baseline="30000" dirty="0"/>
              <a:t>8</a:t>
            </a:r>
            <a:r>
              <a:rPr lang="en-AU" dirty="0"/>
              <a:t> = 65,336</a:t>
            </a:r>
          </a:p>
          <a:p>
            <a:pPr fontAlgn="base"/>
            <a:r>
              <a:rPr lang="en-AU" dirty="0"/>
              <a:t>20 bp: 4</a:t>
            </a:r>
            <a:r>
              <a:rPr lang="en-AU" baseline="30000" dirty="0"/>
              <a:t>20</a:t>
            </a:r>
            <a:r>
              <a:rPr lang="en-AU" dirty="0"/>
              <a:t> = 1,099,511,627,776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I’ll use “k-1-mer” to refer to a substring of length k - 1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A111A-F202-7E1D-F4C9-6003B02957E8}"/>
              </a:ext>
            </a:extLst>
          </p:cNvPr>
          <p:cNvSpPr txBox="1"/>
          <p:nvPr/>
        </p:nvSpPr>
        <p:spPr>
          <a:xfrm>
            <a:off x="5301205" y="1576130"/>
            <a:ext cx="8534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sz="2000" i="0" kern="0" dirty="0">
              <a:solidFill>
                <a:srgbClr val="000000"/>
              </a:solidFill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TA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A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</a:t>
            </a:r>
            <a:r>
              <a:rPr lang="en-US" sz="2000" i="0" kern="0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TG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 </a:t>
            </a:r>
            <a:r>
              <a:rPr lang="en-US" sz="2000" i="0" kern="0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</a:t>
            </a:r>
            <a:endParaRPr lang="en-US" sz="2000" i="0" kern="0" dirty="0">
              <a:latin typeface="Courier New" panose="02070309020205020404" pitchFamily="49" charset="0"/>
              <a:ea typeface="Times New Roman"/>
              <a:cs typeface="Courier New" panose="02070309020205020404" pitchFamily="49" charset="0"/>
            </a:endParaRPr>
          </a:p>
          <a:p>
            <a:pPr marL="2000250" lvl="0" indent="8890" eaLnBrk="0" hangingPunc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i="0" kern="0" dirty="0">
                <a:solidFill>
                  <a:srgbClr val="00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                        </a:t>
            </a:r>
            <a:r>
              <a:rPr lang="en-US" sz="2000" i="0" kern="0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D8E8D0D-7F7E-9110-0237-719D96FD1630}"/>
              </a:ext>
            </a:extLst>
          </p:cNvPr>
          <p:cNvSpPr txBox="1">
            <a:spLocks noChangeArrowheads="1"/>
          </p:cNvSpPr>
          <p:nvPr/>
        </p:nvSpPr>
        <p:spPr>
          <a:xfrm>
            <a:off x="6395977" y="1576130"/>
            <a:ext cx="6858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3-mer composition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TA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CC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GG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ea typeface="Times New Roman"/>
                <a:cs typeface="Courier New" panose="02070309020205020404" pitchFamily="49" charset="0"/>
              </a:rPr>
              <a:t>ATG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FontTx/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  <a:defRPr/>
            </a:pPr>
            <a:endParaRPr lang="en-US" altLang="en-US" dirty="0">
              <a:latin typeface="Times New Roman" pitchFamily="18" charset="0"/>
              <a:ea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3CBC0-C74A-377C-66E4-AE4EBA09D688}"/>
              </a:ext>
            </a:extLst>
          </p:cNvPr>
          <p:cNvSpPr txBox="1"/>
          <p:nvPr/>
        </p:nvSpPr>
        <p:spPr>
          <a:xfrm>
            <a:off x="5533901" y="6410779"/>
            <a:ext cx="387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Prof Rob Edward’s slides</a:t>
            </a:r>
          </a:p>
        </p:txBody>
      </p:sp>
    </p:spTree>
    <p:extLst>
      <p:ext uri="{BB962C8B-B14F-4D97-AF65-F5344CB8AC3E}">
        <p14:creationId xmlns:p14="http://schemas.microsoft.com/office/powerpoint/2010/main" val="182692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74A2-8F57-20FC-2679-D386403A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Bruijn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5A08E-1053-B140-7789-E19B95C5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have 3 reads</a:t>
            </a:r>
          </a:p>
          <a:p>
            <a:r>
              <a:rPr lang="en-GB" dirty="0">
                <a:latin typeface="Lucida Console" panose="020B0609040504020204" pitchFamily="49" charset="0"/>
              </a:rPr>
              <a:t>R1: ACGC	R2: CGCG		R3: CGCT</a:t>
            </a:r>
          </a:p>
        </p:txBody>
      </p:sp>
    </p:spTree>
    <p:extLst>
      <p:ext uri="{BB962C8B-B14F-4D97-AF65-F5344CB8AC3E}">
        <p14:creationId xmlns:p14="http://schemas.microsoft.com/office/powerpoint/2010/main" val="459241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74A2-8F57-20FC-2679-D386403A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Bruijn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5A08E-1053-B140-7789-E19B95C5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have 3 reads</a:t>
            </a:r>
          </a:p>
          <a:p>
            <a:r>
              <a:rPr lang="en-GB" dirty="0">
                <a:latin typeface="Lucida Console" panose="020B0609040504020204" pitchFamily="49" charset="0"/>
              </a:rPr>
              <a:t>R1: ACGC	R2: CGCG		R3: CGCT</a:t>
            </a:r>
          </a:p>
          <a:p>
            <a:endParaRPr lang="en-GB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+mn-lt"/>
              </a:rPr>
              <a:t>Let’s obtain the 3-mers of these reads</a:t>
            </a:r>
          </a:p>
          <a:p>
            <a:pPr marL="0" indent="0">
              <a:buNone/>
            </a:pPr>
            <a:r>
              <a:rPr lang="en-GB" dirty="0">
                <a:latin typeface="Lucida Console" panose="020B0609040504020204" pitchFamily="49" charset="0"/>
              </a:rPr>
              <a:t>R1: ACGC		R2: CGCG		R3: CGCT</a:t>
            </a:r>
          </a:p>
          <a:p>
            <a:pPr marL="0" indent="0">
              <a:buNone/>
            </a:pPr>
            <a:r>
              <a:rPr lang="en-GB" dirty="0">
                <a:latin typeface="Lucida Console" panose="020B0609040504020204" pitchFamily="49" charset="0"/>
              </a:rPr>
              <a:t>    ACG		    CGC		    CGC	  </a:t>
            </a:r>
          </a:p>
          <a:p>
            <a:pPr marL="0" indent="0">
              <a:buNone/>
            </a:pPr>
            <a:r>
              <a:rPr lang="en-GB" dirty="0">
                <a:latin typeface="Lucida Console" panose="020B0609040504020204" pitchFamily="49" charset="0"/>
              </a:rPr>
              <a:t>	 CGC			 GCG			 GCT</a:t>
            </a:r>
          </a:p>
        </p:txBody>
      </p:sp>
    </p:spTree>
    <p:extLst>
      <p:ext uri="{BB962C8B-B14F-4D97-AF65-F5344CB8AC3E}">
        <p14:creationId xmlns:p14="http://schemas.microsoft.com/office/powerpoint/2010/main" val="51350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74A2-8F57-20FC-2679-D386403A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Bruijn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5A08E-1053-B140-7789-E19B95C5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Lucida Console" panose="020B0609040504020204" pitchFamily="49" charset="0"/>
              </a:rPr>
              <a:t>R1: ACGC		R2: CGCG		R3: CGCT</a:t>
            </a:r>
          </a:p>
          <a:p>
            <a:pPr marL="0" indent="0">
              <a:buNone/>
            </a:pPr>
            <a:r>
              <a:rPr lang="en-GB" dirty="0">
                <a:latin typeface="Lucida Console" panose="020B0609040504020204" pitchFamily="49" charset="0"/>
              </a:rPr>
              <a:t>	ACG		    CGC		    CGC	  </a:t>
            </a:r>
          </a:p>
          <a:p>
            <a:pPr marL="0" indent="0">
              <a:buNone/>
            </a:pPr>
            <a:r>
              <a:rPr lang="en-GB" dirty="0">
                <a:latin typeface="Lucida Console" panose="020B0609040504020204" pitchFamily="49" charset="0"/>
              </a:rPr>
              <a:t>	 CGC			 GCG			 GCT</a:t>
            </a:r>
          </a:p>
          <a:p>
            <a:pPr marL="0" indent="0">
              <a:buNone/>
            </a:pPr>
            <a:endParaRPr lang="en-GB" dirty="0">
              <a:latin typeface="+mn-lt"/>
            </a:endParaRPr>
          </a:p>
          <a:p>
            <a:pPr marL="0" indent="0">
              <a:buNone/>
            </a:pPr>
            <a:r>
              <a:rPr lang="en-GB" dirty="0">
                <a:latin typeface="+mn-lt"/>
              </a:rPr>
              <a:t>Build the de Bruijn graph</a:t>
            </a:r>
          </a:p>
          <a:p>
            <a:r>
              <a:rPr lang="en-GB" dirty="0">
                <a:latin typeface="+mn-lt"/>
              </a:rPr>
              <a:t>Vertices: k-1-mers</a:t>
            </a:r>
          </a:p>
          <a:p>
            <a:r>
              <a:rPr lang="en-GB" dirty="0">
                <a:latin typeface="+mn-lt"/>
              </a:rPr>
              <a:t>Edges: k-</a:t>
            </a:r>
            <a:r>
              <a:rPr lang="en-GB" dirty="0" err="1">
                <a:latin typeface="+mn-lt"/>
              </a:rPr>
              <a:t>mers</a:t>
            </a:r>
            <a:endParaRPr lang="en-GB" dirty="0">
              <a:latin typeface="+mn-lt"/>
            </a:endParaRPr>
          </a:p>
          <a:p>
            <a:pPr marL="0" indent="0">
              <a:buNone/>
            </a:pPr>
            <a:r>
              <a:rPr lang="en-GB" dirty="0">
                <a:latin typeface="+mn-lt"/>
              </a:rPr>
              <a:t> 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F6A58D-4F6A-F6CD-F62B-190234B5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69" y="4097620"/>
            <a:ext cx="6021319" cy="1414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8D035E-2FB5-E0B7-91A7-8FD2BE3469AA}"/>
              </a:ext>
            </a:extLst>
          </p:cNvPr>
          <p:cNvSpPr txBox="1"/>
          <p:nvPr/>
        </p:nvSpPr>
        <p:spPr>
          <a:xfrm>
            <a:off x="6227180" y="4573917"/>
            <a:ext cx="97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ucida Console" panose="020B0609040504020204" pitchFamily="49" charset="0"/>
              </a:rPr>
              <a:t>ACG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E1010F-9392-40B1-ECE5-C8B9F2A93B1B}"/>
              </a:ext>
            </a:extLst>
          </p:cNvPr>
          <p:cNvSpPr txBox="1"/>
          <p:nvPr/>
        </p:nvSpPr>
        <p:spPr>
          <a:xfrm>
            <a:off x="7970491" y="4436950"/>
            <a:ext cx="97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ucida Console" panose="020B0609040504020204" pitchFamily="49" charset="0"/>
              </a:rPr>
              <a:t>CGC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669B7-CE28-0BD6-4ABD-B56CE5C7034A}"/>
              </a:ext>
            </a:extLst>
          </p:cNvPr>
          <p:cNvSpPr txBox="1"/>
          <p:nvPr/>
        </p:nvSpPr>
        <p:spPr>
          <a:xfrm>
            <a:off x="7951246" y="4898615"/>
            <a:ext cx="97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ucida Console" panose="020B0609040504020204" pitchFamily="49" charset="0"/>
              </a:rPr>
              <a:t>CGC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E6C9E-7811-277C-C520-E160255FA0F6}"/>
              </a:ext>
            </a:extLst>
          </p:cNvPr>
          <p:cNvSpPr txBox="1"/>
          <p:nvPr/>
        </p:nvSpPr>
        <p:spPr>
          <a:xfrm>
            <a:off x="7970491" y="3744452"/>
            <a:ext cx="97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ucida Console" panose="020B0609040504020204" pitchFamily="49" charset="0"/>
              </a:rPr>
              <a:t>GCG</a:t>
            </a:r>
            <a:endParaRPr lang="en-GB" dirty="0">
              <a:latin typeface="Lucida Console" panose="020B06090405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A597F-B542-1B7B-B61B-54B048D24E8C}"/>
              </a:ext>
            </a:extLst>
          </p:cNvPr>
          <p:cNvSpPr txBox="1"/>
          <p:nvPr/>
        </p:nvSpPr>
        <p:spPr>
          <a:xfrm>
            <a:off x="9723976" y="4574512"/>
            <a:ext cx="972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Lucida Console" panose="020B0609040504020204" pitchFamily="49" charset="0"/>
              </a:rPr>
              <a:t>GCT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957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74A2-8F57-20FC-2679-D386403A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 Bruijn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5A08E-1053-B140-7789-E19B95C50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410419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+mn-lt"/>
              </a:rPr>
              <a:t>Build the de Bruijn graph</a:t>
            </a:r>
          </a:p>
          <a:p>
            <a:r>
              <a:rPr lang="en-GB" dirty="0">
                <a:latin typeface="+mn-lt"/>
              </a:rPr>
              <a:t>Vertices: k-1-mers</a:t>
            </a:r>
          </a:p>
          <a:p>
            <a:r>
              <a:rPr lang="en-GB" dirty="0">
                <a:latin typeface="+mn-lt"/>
              </a:rPr>
              <a:t>Edges: k-</a:t>
            </a:r>
            <a:r>
              <a:rPr lang="en-GB" dirty="0" err="1">
                <a:latin typeface="+mn-lt"/>
              </a:rPr>
              <a:t>mers</a:t>
            </a:r>
            <a:endParaRPr lang="en-GB" dirty="0">
              <a:latin typeface="+mn-lt"/>
            </a:endParaRPr>
          </a:p>
          <a:p>
            <a:pPr marL="0" indent="0">
              <a:buNone/>
            </a:pPr>
            <a:r>
              <a:rPr lang="en-GB" dirty="0">
                <a:latin typeface="+mn-lt"/>
              </a:rPr>
              <a:t> 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Resolve the graph and get the genomic path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AC - CG - GC - CG - GC - CT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A</a:t>
            </a:r>
            <a:r>
              <a:rPr lang="en-GB" dirty="0">
                <a:solidFill>
                  <a:schemeClr val="accent1"/>
                </a:solidFill>
                <a:latin typeface="+mn-lt"/>
              </a:rPr>
              <a:t>C</a:t>
            </a:r>
            <a:r>
              <a:rPr lang="en-GB" dirty="0">
                <a:latin typeface="+mn-lt"/>
              </a:rPr>
              <a:t> - </a:t>
            </a:r>
            <a:r>
              <a:rPr lang="en-GB" dirty="0">
                <a:solidFill>
                  <a:schemeClr val="accent1"/>
                </a:solidFill>
                <a:latin typeface="+mn-lt"/>
              </a:rPr>
              <a:t>C</a:t>
            </a:r>
            <a:r>
              <a:rPr lang="en-GB" dirty="0">
                <a:solidFill>
                  <a:srgbClr val="00B050"/>
                </a:solidFill>
                <a:latin typeface="+mn-lt"/>
              </a:rPr>
              <a:t>G</a:t>
            </a:r>
            <a:r>
              <a:rPr lang="en-GB" dirty="0">
                <a:latin typeface="+mn-lt"/>
              </a:rPr>
              <a:t> - </a:t>
            </a:r>
            <a:r>
              <a:rPr lang="en-GB" dirty="0">
                <a:solidFill>
                  <a:srgbClr val="00B050"/>
                </a:solidFill>
                <a:latin typeface="+mn-lt"/>
              </a:rPr>
              <a:t>G</a:t>
            </a:r>
            <a:r>
              <a:rPr lang="en-GB" dirty="0">
                <a:solidFill>
                  <a:schemeClr val="accent2"/>
                </a:solidFill>
                <a:latin typeface="+mn-lt"/>
              </a:rPr>
              <a:t>C</a:t>
            </a:r>
            <a:r>
              <a:rPr lang="en-GB" dirty="0">
                <a:latin typeface="+mn-lt"/>
              </a:rPr>
              <a:t> - </a:t>
            </a:r>
            <a:r>
              <a:rPr lang="en-GB" dirty="0">
                <a:solidFill>
                  <a:schemeClr val="accent2"/>
                </a:solidFill>
                <a:latin typeface="+mn-lt"/>
              </a:rPr>
              <a:t>C</a:t>
            </a:r>
            <a:r>
              <a:rPr lang="en-GB" dirty="0">
                <a:solidFill>
                  <a:srgbClr val="7030A0"/>
                </a:solidFill>
                <a:latin typeface="+mn-lt"/>
              </a:rPr>
              <a:t>G</a:t>
            </a:r>
            <a:r>
              <a:rPr lang="en-GB" dirty="0">
                <a:latin typeface="+mn-lt"/>
              </a:rPr>
              <a:t> - </a:t>
            </a:r>
            <a:r>
              <a:rPr lang="en-GB" dirty="0">
                <a:solidFill>
                  <a:srgbClr val="7030A0"/>
                </a:solidFill>
                <a:latin typeface="+mn-lt"/>
              </a:rPr>
              <a:t>G</a:t>
            </a:r>
            <a:r>
              <a:rPr lang="en-GB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GB" dirty="0">
                <a:latin typeface="+mn-lt"/>
              </a:rPr>
              <a:t> - </a:t>
            </a:r>
            <a:r>
              <a:rPr lang="en-GB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GB" dirty="0">
                <a:latin typeface="+mn-lt"/>
              </a:rPr>
              <a:t>T</a:t>
            </a:r>
          </a:p>
          <a:p>
            <a:pPr marL="0" indent="0">
              <a:buNone/>
            </a:pPr>
            <a:r>
              <a:rPr lang="en-GB" dirty="0">
                <a:latin typeface="+mn-lt"/>
              </a:rPr>
              <a:t>	A</a:t>
            </a:r>
            <a:r>
              <a:rPr lang="en-GB" dirty="0">
                <a:solidFill>
                  <a:srgbClr val="0070C0"/>
                </a:solidFill>
                <a:latin typeface="+mn-lt"/>
              </a:rPr>
              <a:t>C</a:t>
            </a:r>
            <a:r>
              <a:rPr lang="en-GB" dirty="0">
                <a:solidFill>
                  <a:srgbClr val="00B050"/>
                </a:solidFill>
                <a:latin typeface="+mn-lt"/>
              </a:rPr>
              <a:t>G</a:t>
            </a:r>
            <a:r>
              <a:rPr lang="en-GB" dirty="0">
                <a:solidFill>
                  <a:schemeClr val="accent2"/>
                </a:solidFill>
                <a:latin typeface="+mn-lt"/>
              </a:rPr>
              <a:t>C</a:t>
            </a:r>
            <a:r>
              <a:rPr lang="en-GB" dirty="0">
                <a:solidFill>
                  <a:srgbClr val="7030A0"/>
                </a:solidFill>
                <a:latin typeface="+mn-lt"/>
              </a:rPr>
              <a:t>G</a:t>
            </a:r>
            <a:r>
              <a:rPr lang="en-GB" dirty="0">
                <a:solidFill>
                  <a:srgbClr val="FF0000"/>
                </a:solidFill>
                <a:latin typeface="+mn-lt"/>
              </a:rPr>
              <a:t>C</a:t>
            </a:r>
            <a:r>
              <a:rPr lang="en-GB" dirty="0">
                <a:latin typeface="+mn-lt"/>
              </a:rPr>
              <a:t>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6A58D-4F6A-F6CD-F62B-190234B5C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967" y="3763303"/>
            <a:ext cx="6021319" cy="188568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9546A0-CAD6-6FC2-2DC3-53959A417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68" y="1738313"/>
            <a:ext cx="6021319" cy="14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6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C446-A582-831A-49D2-8426961EB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Advantages of DBG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F1B7-F963-D2C7-812B-72E960EF5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DBG is faster than OLC</a:t>
            </a:r>
          </a:p>
          <a:p>
            <a:endParaRPr lang="en-GB" dirty="0"/>
          </a:p>
          <a:p>
            <a:r>
              <a:rPr lang="en-GB" dirty="0"/>
              <a:t>Fast graph construction using k-</a:t>
            </a:r>
            <a:r>
              <a:rPr lang="en-GB" dirty="0" err="1"/>
              <a:t>mers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831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876A-83D3-8626-3074-ABE74F83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OLC vs. DBG Trade-off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94A7EF-5AB8-135B-5036-811C56002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11153"/>
              </p:ext>
            </p:extLst>
          </p:nvPr>
        </p:nvGraphicFramePr>
        <p:xfrm>
          <a:off x="838200" y="2330859"/>
          <a:ext cx="10515597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77567410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75449942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77218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Assembly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OLC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DBG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52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72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Graph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/>
                        <a:t>k-1-mers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50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Graph edges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Overlaps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k-</a:t>
                      </a:r>
                      <a:r>
                        <a:rPr lang="en-GB" sz="3200" dirty="0" err="1"/>
                        <a:t>mers</a:t>
                      </a:r>
                      <a:endParaRPr lang="en-GB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2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3200" dirty="0"/>
                        <a:t>Read contiguity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Preserved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200" dirty="0"/>
                        <a:t>Not preserved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18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929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38CF-6EE4-20E6-11F0-52B86264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all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5D48-F63E-E93F-0EBE-F0E5ACFB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3389226" cy="4530725"/>
          </a:xfrm>
        </p:spPr>
        <p:txBody>
          <a:bodyPr/>
          <a:lstStyle/>
          <a:p>
            <a:r>
              <a:rPr lang="en-GB" dirty="0"/>
              <a:t>Sequencing errors</a:t>
            </a:r>
          </a:p>
          <a:p>
            <a:endParaRPr lang="en-GB" dirty="0"/>
          </a:p>
          <a:p>
            <a:r>
              <a:rPr lang="en-GB" dirty="0"/>
              <a:t>Ploidy???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03799-2395-3143-2485-434F58B81615}"/>
              </a:ext>
            </a:extLst>
          </p:cNvPr>
          <p:cNvSpPr/>
          <p:nvPr/>
        </p:nvSpPr>
        <p:spPr>
          <a:xfrm>
            <a:off x="5340968" y="2507991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CGATT</a:t>
            </a:r>
            <a:r>
              <a:rPr lang="en-US" altLang="en-US" sz="3200" b="0" i="0" dirty="0">
                <a:solidFill>
                  <a:srgbClr val="0C01F1"/>
                </a:solidFill>
                <a:latin typeface="Lucida Console" pitchFamily="49" charset="0"/>
              </a:rPr>
              <a:t>C</a:t>
            </a:r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TA</a:t>
            </a:r>
            <a:endParaRPr lang="en-US" sz="6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F1A93-14F8-9AC1-E0D9-C5F65610BF0F}"/>
              </a:ext>
            </a:extLst>
          </p:cNvPr>
          <p:cNvSpPr/>
          <p:nvPr/>
        </p:nvSpPr>
        <p:spPr>
          <a:xfrm>
            <a:off x="6067248" y="3092766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TT</a:t>
            </a:r>
            <a:r>
              <a:rPr lang="en-US" altLang="en-US" sz="3200" b="0" i="0" dirty="0">
                <a:solidFill>
                  <a:srgbClr val="0C01F1"/>
                </a:solidFill>
                <a:latin typeface="Lucida Console" pitchFamily="49" charset="0"/>
              </a:rPr>
              <a:t>C</a:t>
            </a:r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TAAGT</a:t>
            </a:r>
            <a:endParaRPr lang="en-US" sz="6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2F274E-ACAC-2D9E-3479-5A563A50B792}"/>
              </a:ext>
            </a:extLst>
          </p:cNvPr>
          <p:cNvSpPr/>
          <p:nvPr/>
        </p:nvSpPr>
        <p:spPr>
          <a:xfrm>
            <a:off x="5580382" y="3667507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GATT</a:t>
            </a:r>
            <a:r>
              <a:rPr lang="en-US" altLang="en-US" sz="3200" b="0" i="0" dirty="0">
                <a:solidFill>
                  <a:srgbClr val="FF0000"/>
                </a:solidFill>
                <a:latin typeface="Lucida Console" pitchFamily="49" charset="0"/>
              </a:rPr>
              <a:t>G</a:t>
            </a:r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TAA</a:t>
            </a:r>
            <a:endParaRPr lang="en-US" sz="6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B6A18-5379-9046-C355-C7D5F08D36C3}"/>
              </a:ext>
            </a:extLst>
          </p:cNvPr>
          <p:cNvSpPr/>
          <p:nvPr/>
        </p:nvSpPr>
        <p:spPr>
          <a:xfrm>
            <a:off x="5336274" y="1933250"/>
            <a:ext cx="58149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CGATTCTAAGTAGCTTGCATA…</a:t>
            </a:r>
            <a:endParaRPr lang="en-US" sz="6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E719B2-7A0C-145B-C9DB-3C3D313C59BF}"/>
              </a:ext>
            </a:extLst>
          </p:cNvPr>
          <p:cNvCxnSpPr>
            <a:cxnSpLocks/>
          </p:cNvCxnSpPr>
          <p:nvPr/>
        </p:nvCxnSpPr>
        <p:spPr>
          <a:xfrm>
            <a:off x="5089187" y="2529438"/>
            <a:ext cx="58149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BF37065-FA6A-A1CD-C37A-82D3E477E3EF}"/>
              </a:ext>
            </a:extLst>
          </p:cNvPr>
          <p:cNvSpPr/>
          <p:nvPr/>
        </p:nvSpPr>
        <p:spPr>
          <a:xfrm>
            <a:off x="8265435" y="2507991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GCTTGCAT</a:t>
            </a:r>
            <a:endParaRPr lang="en-US" sz="6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E2EB0-DF33-C504-6DED-4F234221F7B4}"/>
              </a:ext>
            </a:extLst>
          </p:cNvPr>
          <p:cNvSpPr/>
          <p:nvPr/>
        </p:nvSpPr>
        <p:spPr>
          <a:xfrm>
            <a:off x="8498431" y="3092765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CTT</a:t>
            </a:r>
            <a:r>
              <a:rPr lang="en-US" altLang="en-US" sz="3200" b="0" i="0" dirty="0">
                <a:solidFill>
                  <a:srgbClr val="FF0000"/>
                </a:solidFill>
                <a:latin typeface="Lucida Console" pitchFamily="49" charset="0"/>
              </a:rPr>
              <a:t>C</a:t>
            </a:r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CATA</a:t>
            </a:r>
            <a:endParaRPr lang="en-US" sz="6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9BF50A-F876-4048-EA0F-13F153081716}"/>
              </a:ext>
            </a:extLst>
          </p:cNvPr>
          <p:cNvSpPr/>
          <p:nvPr/>
        </p:nvSpPr>
        <p:spPr>
          <a:xfrm>
            <a:off x="8030113" y="3677540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AGCTTGCA</a:t>
            </a:r>
            <a:endParaRPr lang="en-US" sz="6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376222-B204-50DD-40EE-4952B8589EED}"/>
              </a:ext>
            </a:extLst>
          </p:cNvPr>
          <p:cNvSpPr/>
          <p:nvPr/>
        </p:nvSpPr>
        <p:spPr>
          <a:xfrm>
            <a:off x="6327714" y="4247689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T</a:t>
            </a:r>
            <a:r>
              <a:rPr lang="en-US" altLang="en-US" sz="3200" b="0" i="0" dirty="0">
                <a:solidFill>
                  <a:srgbClr val="FF0000"/>
                </a:solidFill>
                <a:latin typeface="Lucida Console" pitchFamily="49" charset="0"/>
              </a:rPr>
              <a:t>G</a:t>
            </a:r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TAAGTA</a:t>
            </a:r>
            <a:endParaRPr lang="en-US" sz="6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A766F9-6248-D294-B613-3EA865ED4334}"/>
              </a:ext>
            </a:extLst>
          </p:cNvPr>
          <p:cNvSpPr/>
          <p:nvPr/>
        </p:nvSpPr>
        <p:spPr>
          <a:xfrm>
            <a:off x="5834920" y="4776511"/>
            <a:ext cx="19127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ATT</a:t>
            </a:r>
            <a:r>
              <a:rPr lang="en-US" altLang="en-US" sz="3200" b="0" i="0" dirty="0">
                <a:solidFill>
                  <a:srgbClr val="0C01F1"/>
                </a:solidFill>
                <a:latin typeface="Lucida Console" pitchFamily="49" charset="0"/>
              </a:rPr>
              <a:t>C</a:t>
            </a:r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TAA</a:t>
            </a:r>
            <a:endParaRPr lang="en-US" sz="6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D881C9-CC3C-874B-467D-E1419DFF3BE3}"/>
              </a:ext>
            </a:extLst>
          </p:cNvPr>
          <p:cNvSpPr/>
          <p:nvPr/>
        </p:nvSpPr>
        <p:spPr>
          <a:xfrm>
            <a:off x="6578577" y="5305333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FF0000"/>
                </a:solidFill>
                <a:latin typeface="Lucida Console" pitchFamily="49" charset="0"/>
              </a:rPr>
              <a:t>G</a:t>
            </a:r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TAAGTAG</a:t>
            </a:r>
            <a:endParaRPr lang="en-US" sz="6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FFAD37-52E3-4E22-74C2-048C119465C3}"/>
              </a:ext>
            </a:extLst>
          </p:cNvPr>
          <p:cNvSpPr/>
          <p:nvPr/>
        </p:nvSpPr>
        <p:spPr>
          <a:xfrm>
            <a:off x="8527545" y="4247689"/>
            <a:ext cx="19127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00000"/>
                </a:solidFill>
                <a:latin typeface="Lucida Console" pitchFamily="49" charset="0"/>
              </a:rPr>
              <a:t>C</a:t>
            </a:r>
            <a:r>
              <a:rPr lang="en-US" altLang="en-US" sz="3200" b="0" i="0" dirty="0">
                <a:solidFill>
                  <a:srgbClr val="000000"/>
                </a:solidFill>
                <a:latin typeface="Lucida Console" pitchFamily="49" charset="0"/>
              </a:rPr>
              <a:t>TTGCAT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D21EE0-DAFE-5258-FCF0-0F915027A707}"/>
              </a:ext>
            </a:extLst>
          </p:cNvPr>
          <p:cNvSpPr/>
          <p:nvPr/>
        </p:nvSpPr>
        <p:spPr>
          <a:xfrm>
            <a:off x="9280083" y="1933250"/>
            <a:ext cx="356839" cy="28432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84646B-8651-0C7F-1E34-7A2A845D58C6}"/>
              </a:ext>
            </a:extLst>
          </p:cNvPr>
          <p:cNvSpPr/>
          <p:nvPr/>
        </p:nvSpPr>
        <p:spPr>
          <a:xfrm>
            <a:off x="6611409" y="2004780"/>
            <a:ext cx="356839" cy="37881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70F61-212A-B2EA-82D0-A1B311D3FB78}"/>
              </a:ext>
            </a:extLst>
          </p:cNvPr>
          <p:cNvSpPr/>
          <p:nvPr/>
        </p:nvSpPr>
        <p:spPr>
          <a:xfrm>
            <a:off x="4997885" y="1352754"/>
            <a:ext cx="463463" cy="5804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80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19" grpId="1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38CF-6EE4-20E6-11F0-52B86264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all Assemblies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4A078-AF72-B6F0-5C9A-A33625DEB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37" b="12986"/>
          <a:stretch/>
        </p:blipFill>
        <p:spPr>
          <a:xfrm>
            <a:off x="2920789" y="3997697"/>
            <a:ext cx="8004927" cy="78267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CC4E8-A371-0EC7-41D6-1E12E9673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8" b="32873"/>
          <a:stretch/>
        </p:blipFill>
        <p:spPr>
          <a:xfrm>
            <a:off x="1728092" y="3241829"/>
            <a:ext cx="8004927" cy="86414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4E206-3C40-B075-5E97-3F44B431B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17" b="55560"/>
          <a:stretch/>
        </p:blipFill>
        <p:spPr>
          <a:xfrm>
            <a:off x="2920789" y="2589907"/>
            <a:ext cx="8004927" cy="720443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320B9-0A4D-3B63-2FA8-E863334FC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5" b="74026"/>
          <a:stretch/>
        </p:blipFill>
        <p:spPr>
          <a:xfrm>
            <a:off x="1728093" y="1772239"/>
            <a:ext cx="8004927" cy="859685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E7074-0B10-DD88-6EEF-46A3956DB602}"/>
              </a:ext>
            </a:extLst>
          </p:cNvPr>
          <p:cNvSpPr/>
          <p:nvPr/>
        </p:nvSpPr>
        <p:spPr>
          <a:xfrm>
            <a:off x="1948445" y="1763993"/>
            <a:ext cx="1807830" cy="204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9656A0-A4BE-1777-4373-7FA8615D357D}"/>
              </a:ext>
            </a:extLst>
          </p:cNvPr>
          <p:cNvSpPr/>
          <p:nvPr/>
        </p:nvSpPr>
        <p:spPr>
          <a:xfrm>
            <a:off x="2311786" y="3506656"/>
            <a:ext cx="1444487" cy="1313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AEF84A-2C82-C5EE-9F11-478BEDE61C18}"/>
              </a:ext>
            </a:extLst>
          </p:cNvPr>
          <p:cNvSpPr/>
          <p:nvPr/>
        </p:nvSpPr>
        <p:spPr>
          <a:xfrm>
            <a:off x="3650248" y="2586825"/>
            <a:ext cx="3882887" cy="73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D7A86-15AD-8789-9FCB-30FFC4074F49}"/>
              </a:ext>
            </a:extLst>
          </p:cNvPr>
          <p:cNvSpPr/>
          <p:nvPr/>
        </p:nvSpPr>
        <p:spPr>
          <a:xfrm>
            <a:off x="4079868" y="4066218"/>
            <a:ext cx="3453267" cy="1078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684123-AB2B-7718-F3F9-0F5DA719FC88}"/>
              </a:ext>
            </a:extLst>
          </p:cNvPr>
          <p:cNvSpPr/>
          <p:nvPr/>
        </p:nvSpPr>
        <p:spPr>
          <a:xfrm>
            <a:off x="1988191" y="1538708"/>
            <a:ext cx="2112640" cy="225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FDE5D-17FD-0DA3-A85D-9E3D88E54BFF}"/>
              </a:ext>
            </a:extLst>
          </p:cNvPr>
          <p:cNvSpPr/>
          <p:nvPr/>
        </p:nvSpPr>
        <p:spPr>
          <a:xfrm>
            <a:off x="1728093" y="3255949"/>
            <a:ext cx="2112640" cy="225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42DA7-2525-8EC1-B275-529E83DEFF84}"/>
              </a:ext>
            </a:extLst>
          </p:cNvPr>
          <p:cNvSpPr txBox="1"/>
          <p:nvPr/>
        </p:nvSpPr>
        <p:spPr>
          <a:xfrm>
            <a:off x="8158901" y="4201286"/>
            <a:ext cx="2369227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4143BE"/>
                </a:solidFill>
              </a:rPr>
              <a:t>Assembly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2169F-7FC8-5BE9-FB35-D7F4DF231CA9}"/>
              </a:ext>
            </a:extLst>
          </p:cNvPr>
          <p:cNvSpPr txBox="1"/>
          <p:nvPr/>
        </p:nvSpPr>
        <p:spPr>
          <a:xfrm>
            <a:off x="7958662" y="2586825"/>
            <a:ext cx="276970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99C4F"/>
                </a:solidFill>
              </a:rPr>
              <a:t>Read Generation</a:t>
            </a:r>
          </a:p>
          <a:p>
            <a:pPr algn="ctr"/>
            <a:r>
              <a:rPr lang="en-US" sz="2000" dirty="0">
                <a:solidFill>
                  <a:srgbClr val="299C4F"/>
                </a:solidFill>
              </a:rPr>
              <a:t>(Sequencing)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09C15D-CD4D-A02B-A2E0-0DD73F61634E}"/>
              </a:ext>
            </a:extLst>
          </p:cNvPr>
          <p:cNvSpPr txBox="1"/>
          <p:nvPr/>
        </p:nvSpPr>
        <p:spPr>
          <a:xfrm>
            <a:off x="1785841" y="1774666"/>
            <a:ext cx="2354737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Multiple copies </a:t>
            </a:r>
          </a:p>
          <a:p>
            <a:pPr algn="ctr"/>
            <a:r>
              <a:rPr lang="en-US" sz="2000" dirty="0"/>
              <a:t>of a genome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231F0-F6BE-895A-BEAF-47698F50A4D3}"/>
              </a:ext>
            </a:extLst>
          </p:cNvPr>
          <p:cNvSpPr txBox="1"/>
          <p:nvPr/>
        </p:nvSpPr>
        <p:spPr>
          <a:xfrm>
            <a:off x="1988191" y="3294837"/>
            <a:ext cx="198060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Short</a:t>
            </a:r>
          </a:p>
          <a:p>
            <a:pPr algn="ctr"/>
            <a:r>
              <a:rPr lang="en-US" sz="2000"/>
              <a:t>Reads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2E624-6F04-0C17-41B4-8C7C4F910495}"/>
              </a:ext>
            </a:extLst>
          </p:cNvPr>
          <p:cNvSpPr txBox="1"/>
          <p:nvPr/>
        </p:nvSpPr>
        <p:spPr>
          <a:xfrm>
            <a:off x="4417306" y="1429592"/>
            <a:ext cx="53008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Repeat              Repeat                 Repeat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CE34AB-A9AE-BB6A-C742-52EE73C3D98E}"/>
              </a:ext>
            </a:extLst>
          </p:cNvPr>
          <p:cNvSpPr/>
          <p:nvPr/>
        </p:nvSpPr>
        <p:spPr>
          <a:xfrm>
            <a:off x="4776685" y="5358419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5473D6-0946-392D-914E-E21E345A3C75}"/>
              </a:ext>
            </a:extLst>
          </p:cNvPr>
          <p:cNvSpPr/>
          <p:nvPr/>
        </p:nvSpPr>
        <p:spPr>
          <a:xfrm>
            <a:off x="4776685" y="4837500"/>
            <a:ext cx="291547" cy="295204"/>
          </a:xfrm>
          <a:prstGeom prst="ellipse">
            <a:avLst/>
          </a:prstGeom>
          <a:solidFill>
            <a:srgbClr val="65CC0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C60339-7467-8E85-1D7F-8620544B0A7D}"/>
              </a:ext>
            </a:extLst>
          </p:cNvPr>
          <p:cNvSpPr/>
          <p:nvPr/>
        </p:nvSpPr>
        <p:spPr>
          <a:xfrm>
            <a:off x="4776685" y="5879338"/>
            <a:ext cx="291547" cy="295204"/>
          </a:xfrm>
          <a:prstGeom prst="ellipse">
            <a:avLst/>
          </a:prstGeom>
          <a:solidFill>
            <a:srgbClr val="CC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2CE5F-3869-08E8-A1FE-B74F9B5957F4}"/>
              </a:ext>
            </a:extLst>
          </p:cNvPr>
          <p:cNvSpPr/>
          <p:nvPr/>
        </p:nvSpPr>
        <p:spPr>
          <a:xfrm>
            <a:off x="3981269" y="5358419"/>
            <a:ext cx="291547" cy="295204"/>
          </a:xfrm>
          <a:prstGeom prst="ellipse">
            <a:avLst/>
          </a:prstGeom>
          <a:solidFill>
            <a:srgbClr val="0002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18445E-574E-7AF6-BFC9-D7789C681630}"/>
              </a:ext>
            </a:extLst>
          </p:cNvPr>
          <p:cNvSpPr/>
          <p:nvPr/>
        </p:nvSpPr>
        <p:spPr>
          <a:xfrm>
            <a:off x="5573557" y="5363965"/>
            <a:ext cx="291547" cy="295204"/>
          </a:xfrm>
          <a:prstGeom prst="ellipse">
            <a:avLst/>
          </a:prstGeom>
          <a:solidFill>
            <a:srgbClr val="00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40E8CF-593C-47A8-CB12-A00378B4A300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4272816" y="5506021"/>
            <a:ext cx="503869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777591-1C6E-BE8B-79EB-9C209E697D0F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5068232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878E42F-CA5C-E270-FD33-EB2EF9A600AC}"/>
              </a:ext>
            </a:extLst>
          </p:cNvPr>
          <p:cNvCxnSpPr>
            <a:stCxn id="19" idx="6"/>
            <a:endCxn id="20" idx="6"/>
          </p:cNvCxnSpPr>
          <p:nvPr/>
        </p:nvCxnSpPr>
        <p:spPr>
          <a:xfrm flipV="1">
            <a:off x="5068232" y="4985102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D210D25-41BA-7C2A-5471-6FDE0BD624DC}"/>
              </a:ext>
            </a:extLst>
          </p:cNvPr>
          <p:cNvCxnSpPr>
            <a:stCxn id="20" idx="2"/>
            <a:endCxn id="19" idx="2"/>
          </p:cNvCxnSpPr>
          <p:nvPr/>
        </p:nvCxnSpPr>
        <p:spPr>
          <a:xfrm rot="10800000" flipV="1">
            <a:off x="4776685" y="4985101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98592A5D-8D5E-87E2-0E47-088283A5001D}"/>
              </a:ext>
            </a:extLst>
          </p:cNvPr>
          <p:cNvCxnSpPr>
            <a:stCxn id="19" idx="6"/>
            <a:endCxn id="21" idx="6"/>
          </p:cNvCxnSpPr>
          <p:nvPr/>
        </p:nvCxnSpPr>
        <p:spPr>
          <a:xfrm>
            <a:off x="5068232" y="5506021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5DCA706-C2BE-DDD5-BA25-38445EE13D3C}"/>
              </a:ext>
            </a:extLst>
          </p:cNvPr>
          <p:cNvCxnSpPr>
            <a:stCxn id="21" idx="2"/>
            <a:endCxn id="19" idx="2"/>
          </p:cNvCxnSpPr>
          <p:nvPr/>
        </p:nvCxnSpPr>
        <p:spPr>
          <a:xfrm rot="10800000">
            <a:off x="4776685" y="5506022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2F784A0-7D3B-F059-A7E5-1BBA0076F70D}"/>
              </a:ext>
            </a:extLst>
          </p:cNvPr>
          <p:cNvSpPr txBox="1"/>
          <p:nvPr/>
        </p:nvSpPr>
        <p:spPr>
          <a:xfrm>
            <a:off x="1591169" y="5269931"/>
            <a:ext cx="218902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Final assembly</a:t>
            </a:r>
          </a:p>
        </p:txBody>
      </p:sp>
      <p:pic>
        <p:nvPicPr>
          <p:cNvPr id="31" name="Picture 30" descr="Diagram, schematic&#10;&#10;Description automatically generated">
            <a:extLst>
              <a:ext uri="{FF2B5EF4-FFF2-40B4-BE49-F238E27FC236}">
                <a16:creationId xmlns:a16="http://schemas.microsoft.com/office/drawing/2014/main" id="{BD0E1EAB-0EB1-D5B1-3FBD-B3F90105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62" y="4784091"/>
            <a:ext cx="3882769" cy="1390451"/>
          </a:xfrm>
          <a:prstGeom prst="rect">
            <a:avLst/>
          </a:prstGeom>
        </p:spPr>
      </p:pic>
      <p:sp>
        <p:nvSpPr>
          <p:cNvPr id="32" name="Left Arrow 31">
            <a:extLst>
              <a:ext uri="{FF2B5EF4-FFF2-40B4-BE49-F238E27FC236}">
                <a16:creationId xmlns:a16="http://schemas.microsoft.com/office/drawing/2014/main" id="{3092AC05-B2AE-BF4A-BA17-9426476B8DBC}"/>
              </a:ext>
            </a:extLst>
          </p:cNvPr>
          <p:cNvSpPr/>
          <p:nvPr/>
        </p:nvSpPr>
        <p:spPr>
          <a:xfrm>
            <a:off x="5998251" y="5286390"/>
            <a:ext cx="586664" cy="362659"/>
          </a:xfrm>
          <a:prstGeom prst="leftArrow">
            <a:avLst>
              <a:gd name="adj1" fmla="val 50000"/>
              <a:gd name="adj2" fmla="val 792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79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1D2F-D056-8E30-2BDA-4DA005E7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Genome Assembly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1194D7-595A-09D4-F56F-047FFEBB1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282" y1="32733" x2="54410" y2="31867"/>
                        <a14:foregroundMark x1="54410" y1="31867" x2="48000" y2="32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49" t="21916" r="16186" b="14306"/>
          <a:stretch/>
        </p:blipFill>
        <p:spPr>
          <a:xfrm>
            <a:off x="3085321" y="2081194"/>
            <a:ext cx="2832295" cy="2090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1D32A0-C355-E06D-294C-32A6FABC3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8332" y="2404931"/>
            <a:ext cx="3406779" cy="145669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6E870F6-25E1-501E-603C-AE98B721A9CE}"/>
              </a:ext>
            </a:extLst>
          </p:cNvPr>
          <p:cNvGrpSpPr/>
          <p:nvPr/>
        </p:nvGrpSpPr>
        <p:grpSpPr>
          <a:xfrm>
            <a:off x="1063091" y="4541152"/>
            <a:ext cx="3217983" cy="1070894"/>
            <a:chOff x="1241475" y="5249075"/>
            <a:chExt cx="3217983" cy="1070894"/>
          </a:xfrm>
        </p:grpSpPr>
        <p:sp>
          <p:nvSpPr>
            <p:cNvPr id="22" name="Curved Right Arrow 21">
              <a:extLst>
                <a:ext uri="{FF2B5EF4-FFF2-40B4-BE49-F238E27FC236}">
                  <a16:creationId xmlns:a16="http://schemas.microsoft.com/office/drawing/2014/main" id="{B92920D0-D677-CB06-D595-8B3D1BA4B5D2}"/>
                </a:ext>
              </a:extLst>
            </p:cNvPr>
            <p:cNvSpPr/>
            <p:nvPr/>
          </p:nvSpPr>
          <p:spPr>
            <a:xfrm rot="16200000">
              <a:off x="2499686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3268BF-9A6E-A91E-C1F5-FB66F3E98E1A}"/>
                </a:ext>
              </a:extLst>
            </p:cNvPr>
            <p:cNvSpPr txBox="1"/>
            <p:nvPr/>
          </p:nvSpPr>
          <p:spPr>
            <a:xfrm>
              <a:off x="2279327" y="5950637"/>
              <a:ext cx="2035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Sample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86A194-8C67-6D2F-BA0E-B347CDD09B2C}"/>
              </a:ext>
            </a:extLst>
          </p:cNvPr>
          <p:cNvGrpSpPr/>
          <p:nvPr/>
        </p:nvGrpSpPr>
        <p:grpSpPr>
          <a:xfrm>
            <a:off x="4463738" y="4541152"/>
            <a:ext cx="3217983" cy="1070894"/>
            <a:chOff x="4642122" y="5249075"/>
            <a:chExt cx="3217983" cy="1070894"/>
          </a:xfrm>
        </p:grpSpPr>
        <p:sp>
          <p:nvSpPr>
            <p:cNvPr id="25" name="Curved Right Arrow 24">
              <a:extLst>
                <a:ext uri="{FF2B5EF4-FFF2-40B4-BE49-F238E27FC236}">
                  <a16:creationId xmlns:a16="http://schemas.microsoft.com/office/drawing/2014/main" id="{F743E27A-95BB-1565-6017-C4C1B46E7961}"/>
                </a:ext>
              </a:extLst>
            </p:cNvPr>
            <p:cNvSpPr/>
            <p:nvPr/>
          </p:nvSpPr>
          <p:spPr>
            <a:xfrm rot="16200000">
              <a:off x="5900333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FE2A78-2834-495A-8638-1D850BF89A85}"/>
                </a:ext>
              </a:extLst>
            </p:cNvPr>
            <p:cNvSpPr txBox="1"/>
            <p:nvPr/>
          </p:nvSpPr>
          <p:spPr>
            <a:xfrm>
              <a:off x="5125683" y="5950637"/>
              <a:ext cx="2689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Sequence the Sample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8F8FCF-FE9D-3A5E-7E34-78A43913D9B2}"/>
              </a:ext>
            </a:extLst>
          </p:cNvPr>
          <p:cNvGrpSpPr/>
          <p:nvPr/>
        </p:nvGrpSpPr>
        <p:grpSpPr>
          <a:xfrm>
            <a:off x="7964072" y="4541152"/>
            <a:ext cx="3217983" cy="1069037"/>
            <a:chOff x="8142456" y="5249075"/>
            <a:chExt cx="3217983" cy="1069037"/>
          </a:xfrm>
        </p:grpSpPr>
        <p:sp>
          <p:nvSpPr>
            <p:cNvPr id="28" name="Curved Right Arrow 27">
              <a:extLst>
                <a:ext uri="{FF2B5EF4-FFF2-40B4-BE49-F238E27FC236}">
                  <a16:creationId xmlns:a16="http://schemas.microsoft.com/office/drawing/2014/main" id="{17029F5C-9319-8DD8-BEE4-C53DCDD0D856}"/>
                </a:ext>
              </a:extLst>
            </p:cNvPr>
            <p:cNvSpPr/>
            <p:nvPr/>
          </p:nvSpPr>
          <p:spPr>
            <a:xfrm rot="16200000">
              <a:off x="9400667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2BC9F4-DC5A-765F-9129-6F56D21CEAFD}"/>
                </a:ext>
              </a:extLst>
            </p:cNvPr>
            <p:cNvSpPr txBox="1"/>
            <p:nvPr/>
          </p:nvSpPr>
          <p:spPr>
            <a:xfrm>
              <a:off x="8670757" y="5948780"/>
              <a:ext cx="25130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Recover the Genome</a:t>
              </a:r>
            </a:p>
          </p:txBody>
        </p:sp>
      </p:grpSp>
      <p:pic>
        <p:nvPicPr>
          <p:cNvPr id="1026" name="Picture 2" descr="Petri dish clipart">
            <a:extLst>
              <a:ext uri="{FF2B5EF4-FFF2-40B4-BE49-F238E27FC236}">
                <a16:creationId xmlns:a16="http://schemas.microsoft.com/office/drawing/2014/main" id="{0E5FF245-B4D2-B5DF-A9E8-F7B4A801A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0" y="2814986"/>
            <a:ext cx="1777763" cy="85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CB57BD8-F427-30D2-D550-E3D4B265DF70}"/>
              </a:ext>
            </a:extLst>
          </p:cNvPr>
          <p:cNvSpPr/>
          <p:nvPr/>
        </p:nvSpPr>
        <p:spPr>
          <a:xfrm>
            <a:off x="10091057" y="2628731"/>
            <a:ext cx="1262743" cy="122361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9B2441-96F2-54BA-1E0D-672CC673AF07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24452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4E311DE-BF7F-2C3F-9B0C-AB376D93CCD9}"/>
              </a:ext>
            </a:extLst>
          </p:cNvPr>
          <p:cNvCxnSpPr>
            <a:cxnSpLocks/>
          </p:cNvCxnSpPr>
          <p:nvPr/>
        </p:nvCxnSpPr>
        <p:spPr>
          <a:xfrm>
            <a:off x="9902926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1EB836-52BC-7CDD-A987-020811FFE820}"/>
              </a:ext>
            </a:extLst>
          </p:cNvPr>
          <p:cNvCxnSpPr>
            <a:cxnSpLocks/>
          </p:cNvCxnSpPr>
          <p:nvPr/>
        </p:nvCxnSpPr>
        <p:spPr>
          <a:xfrm>
            <a:off x="9391940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9CFE827-3A4D-9C56-96E9-C724D4825D41}"/>
              </a:ext>
            </a:extLst>
          </p:cNvPr>
          <p:cNvCxnSpPr>
            <a:cxnSpLocks/>
          </p:cNvCxnSpPr>
          <p:nvPr/>
        </p:nvCxnSpPr>
        <p:spPr>
          <a:xfrm>
            <a:off x="8891049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3B2DB7-4E7B-3C95-F14B-5EA3C6E22FA4}"/>
              </a:ext>
            </a:extLst>
          </p:cNvPr>
          <p:cNvCxnSpPr>
            <a:cxnSpLocks/>
          </p:cNvCxnSpPr>
          <p:nvPr/>
        </p:nvCxnSpPr>
        <p:spPr>
          <a:xfrm>
            <a:off x="8356696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04D9A8B-611A-88EB-19F0-30908BCDA7C2}"/>
              </a:ext>
            </a:extLst>
          </p:cNvPr>
          <p:cNvCxnSpPr/>
          <p:nvPr/>
        </p:nvCxnSpPr>
        <p:spPr>
          <a:xfrm>
            <a:off x="7825494" y="5506021"/>
            <a:ext cx="503869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AF7BB2-FC29-7A1F-1A1C-DA308E9CFC0F}"/>
              </a:ext>
            </a:extLst>
          </p:cNvPr>
          <p:cNvCxnSpPr>
            <a:cxnSpLocks/>
          </p:cNvCxnSpPr>
          <p:nvPr/>
        </p:nvCxnSpPr>
        <p:spPr>
          <a:xfrm>
            <a:off x="7292833" y="5509602"/>
            <a:ext cx="503869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B638CF-6EE4-20E6-11F0-52B86264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all Assemblies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320B9-0A4D-3B63-2FA8-E863334FC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5" b="74026"/>
          <a:stretch/>
        </p:blipFill>
        <p:spPr>
          <a:xfrm>
            <a:off x="1728093" y="1772239"/>
            <a:ext cx="8004927" cy="859685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EE7074-0B10-DD88-6EEF-46A3956DB602}"/>
              </a:ext>
            </a:extLst>
          </p:cNvPr>
          <p:cNvSpPr/>
          <p:nvPr/>
        </p:nvSpPr>
        <p:spPr>
          <a:xfrm>
            <a:off x="1948445" y="1763993"/>
            <a:ext cx="1807830" cy="204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AEF84A-2C82-C5EE-9F11-478BEDE61C18}"/>
              </a:ext>
            </a:extLst>
          </p:cNvPr>
          <p:cNvSpPr/>
          <p:nvPr/>
        </p:nvSpPr>
        <p:spPr>
          <a:xfrm>
            <a:off x="4136362" y="1905653"/>
            <a:ext cx="5690000" cy="73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2E624-6F04-0C17-41B4-8C7C4F910495}"/>
              </a:ext>
            </a:extLst>
          </p:cNvPr>
          <p:cNvSpPr txBox="1"/>
          <p:nvPr/>
        </p:nvSpPr>
        <p:spPr>
          <a:xfrm>
            <a:off x="4417306" y="1429592"/>
            <a:ext cx="53008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Repeat              Repeat                 Repeat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CE34AB-A9AE-BB6A-C742-52EE73C3D98E}"/>
              </a:ext>
            </a:extLst>
          </p:cNvPr>
          <p:cNvSpPr/>
          <p:nvPr/>
        </p:nvSpPr>
        <p:spPr>
          <a:xfrm>
            <a:off x="4776685" y="5358419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5473D6-0946-392D-914E-E21E345A3C75}"/>
              </a:ext>
            </a:extLst>
          </p:cNvPr>
          <p:cNvSpPr/>
          <p:nvPr/>
        </p:nvSpPr>
        <p:spPr>
          <a:xfrm>
            <a:off x="4776685" y="4837500"/>
            <a:ext cx="291547" cy="295204"/>
          </a:xfrm>
          <a:prstGeom prst="ellipse">
            <a:avLst/>
          </a:prstGeom>
          <a:solidFill>
            <a:srgbClr val="65CC0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C60339-7467-8E85-1D7F-8620544B0A7D}"/>
              </a:ext>
            </a:extLst>
          </p:cNvPr>
          <p:cNvSpPr/>
          <p:nvPr/>
        </p:nvSpPr>
        <p:spPr>
          <a:xfrm>
            <a:off x="4776685" y="5879338"/>
            <a:ext cx="291547" cy="295204"/>
          </a:xfrm>
          <a:prstGeom prst="ellipse">
            <a:avLst/>
          </a:prstGeom>
          <a:solidFill>
            <a:srgbClr val="CC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2CE5F-3869-08E8-A1FE-B74F9B5957F4}"/>
              </a:ext>
            </a:extLst>
          </p:cNvPr>
          <p:cNvSpPr/>
          <p:nvPr/>
        </p:nvSpPr>
        <p:spPr>
          <a:xfrm>
            <a:off x="3981269" y="5358419"/>
            <a:ext cx="291547" cy="295204"/>
          </a:xfrm>
          <a:prstGeom prst="ellipse">
            <a:avLst/>
          </a:prstGeom>
          <a:solidFill>
            <a:srgbClr val="0002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18445E-574E-7AF6-BFC9-D7789C681630}"/>
              </a:ext>
            </a:extLst>
          </p:cNvPr>
          <p:cNvSpPr/>
          <p:nvPr/>
        </p:nvSpPr>
        <p:spPr>
          <a:xfrm>
            <a:off x="5573557" y="5363965"/>
            <a:ext cx="291547" cy="295204"/>
          </a:xfrm>
          <a:prstGeom prst="ellipse">
            <a:avLst/>
          </a:prstGeom>
          <a:solidFill>
            <a:srgbClr val="00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40E8CF-593C-47A8-CB12-A00378B4A300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4272816" y="5506021"/>
            <a:ext cx="503869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777591-1C6E-BE8B-79EB-9C209E697D0F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5068232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878E42F-CA5C-E270-FD33-EB2EF9A600AC}"/>
              </a:ext>
            </a:extLst>
          </p:cNvPr>
          <p:cNvCxnSpPr>
            <a:stCxn id="19" idx="6"/>
            <a:endCxn id="20" idx="6"/>
          </p:cNvCxnSpPr>
          <p:nvPr/>
        </p:nvCxnSpPr>
        <p:spPr>
          <a:xfrm flipV="1">
            <a:off x="5068232" y="4985102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D210D25-41BA-7C2A-5471-6FDE0BD624DC}"/>
              </a:ext>
            </a:extLst>
          </p:cNvPr>
          <p:cNvCxnSpPr>
            <a:stCxn id="20" idx="2"/>
            <a:endCxn id="19" idx="2"/>
          </p:cNvCxnSpPr>
          <p:nvPr/>
        </p:nvCxnSpPr>
        <p:spPr>
          <a:xfrm rot="10800000" flipV="1">
            <a:off x="4776685" y="4985101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98592A5D-8D5E-87E2-0E47-088283A5001D}"/>
              </a:ext>
            </a:extLst>
          </p:cNvPr>
          <p:cNvCxnSpPr>
            <a:stCxn id="19" idx="6"/>
            <a:endCxn id="21" idx="6"/>
          </p:cNvCxnSpPr>
          <p:nvPr/>
        </p:nvCxnSpPr>
        <p:spPr>
          <a:xfrm>
            <a:off x="5068232" y="5506021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5DCA706-C2BE-DDD5-BA25-38445EE13D3C}"/>
              </a:ext>
            </a:extLst>
          </p:cNvPr>
          <p:cNvCxnSpPr>
            <a:stCxn id="21" idx="2"/>
            <a:endCxn id="19" idx="2"/>
          </p:cNvCxnSpPr>
          <p:nvPr/>
        </p:nvCxnSpPr>
        <p:spPr>
          <a:xfrm rot="10800000">
            <a:off x="4776685" y="5506022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5F97A55-F560-0D80-7E7E-C6F76ECF28FD}"/>
              </a:ext>
            </a:extLst>
          </p:cNvPr>
          <p:cNvSpPr txBox="1"/>
          <p:nvPr/>
        </p:nvSpPr>
        <p:spPr>
          <a:xfrm>
            <a:off x="1249680" y="1543142"/>
            <a:ext cx="279334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Reads spanning across repeat regions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04D40E-F8F5-2F10-5E98-5C262C5517B7}"/>
              </a:ext>
            </a:extLst>
          </p:cNvPr>
          <p:cNvCxnSpPr>
            <a:cxnSpLocks/>
          </p:cNvCxnSpPr>
          <p:nvPr/>
        </p:nvCxnSpPr>
        <p:spPr>
          <a:xfrm>
            <a:off x="4670699" y="2202081"/>
            <a:ext cx="295274" cy="0"/>
          </a:xfrm>
          <a:prstGeom prst="line">
            <a:avLst/>
          </a:prstGeom>
          <a:ln w="57150">
            <a:solidFill>
              <a:srgbClr val="0C0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F556282-A3CE-71AE-3B89-9B0B60476AA9}"/>
              </a:ext>
            </a:extLst>
          </p:cNvPr>
          <p:cNvCxnSpPr>
            <a:cxnSpLocks/>
          </p:cNvCxnSpPr>
          <p:nvPr/>
        </p:nvCxnSpPr>
        <p:spPr>
          <a:xfrm>
            <a:off x="4964510" y="2202081"/>
            <a:ext cx="8289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2ACA80-B26A-E925-22EC-B98759B9ACF5}"/>
              </a:ext>
            </a:extLst>
          </p:cNvPr>
          <p:cNvCxnSpPr>
            <a:cxnSpLocks/>
          </p:cNvCxnSpPr>
          <p:nvPr/>
        </p:nvCxnSpPr>
        <p:spPr>
          <a:xfrm>
            <a:off x="6424849" y="2202081"/>
            <a:ext cx="8289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EC8038-20ED-82A9-D7F2-DB19EF8B2519}"/>
              </a:ext>
            </a:extLst>
          </p:cNvPr>
          <p:cNvCxnSpPr>
            <a:cxnSpLocks/>
          </p:cNvCxnSpPr>
          <p:nvPr/>
        </p:nvCxnSpPr>
        <p:spPr>
          <a:xfrm>
            <a:off x="8010581" y="2195327"/>
            <a:ext cx="8289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45FD57-8E1D-8BF5-43CC-14B59A8F3882}"/>
              </a:ext>
            </a:extLst>
          </p:cNvPr>
          <p:cNvCxnSpPr>
            <a:cxnSpLocks/>
          </p:cNvCxnSpPr>
          <p:nvPr/>
        </p:nvCxnSpPr>
        <p:spPr>
          <a:xfrm>
            <a:off x="5793902" y="2202081"/>
            <a:ext cx="148661" cy="0"/>
          </a:xfrm>
          <a:prstGeom prst="line">
            <a:avLst/>
          </a:prstGeom>
          <a:ln w="57150">
            <a:solidFill>
              <a:srgbClr val="90D2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3C4D35-8D1C-46E5-6D44-7D1C4A6331EF}"/>
              </a:ext>
            </a:extLst>
          </p:cNvPr>
          <p:cNvCxnSpPr>
            <a:cxnSpLocks/>
          </p:cNvCxnSpPr>
          <p:nvPr/>
        </p:nvCxnSpPr>
        <p:spPr>
          <a:xfrm>
            <a:off x="6129575" y="2200315"/>
            <a:ext cx="295274" cy="0"/>
          </a:xfrm>
          <a:prstGeom prst="line">
            <a:avLst/>
          </a:prstGeom>
          <a:ln w="57150">
            <a:solidFill>
              <a:srgbClr val="90D2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EE6A8D-BFBA-C7A9-A169-EB71C05CC875}"/>
              </a:ext>
            </a:extLst>
          </p:cNvPr>
          <p:cNvCxnSpPr>
            <a:cxnSpLocks/>
          </p:cNvCxnSpPr>
          <p:nvPr/>
        </p:nvCxnSpPr>
        <p:spPr>
          <a:xfrm>
            <a:off x="7253815" y="2202081"/>
            <a:ext cx="194451" cy="0"/>
          </a:xfrm>
          <a:prstGeom prst="line">
            <a:avLst/>
          </a:prstGeom>
          <a:ln w="571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A11FD-9FBF-1C7E-F248-113415F69049}"/>
              </a:ext>
            </a:extLst>
          </p:cNvPr>
          <p:cNvCxnSpPr>
            <a:cxnSpLocks/>
          </p:cNvCxnSpPr>
          <p:nvPr/>
        </p:nvCxnSpPr>
        <p:spPr>
          <a:xfrm>
            <a:off x="7715307" y="2195569"/>
            <a:ext cx="295274" cy="0"/>
          </a:xfrm>
          <a:prstGeom prst="line">
            <a:avLst/>
          </a:prstGeom>
          <a:ln w="571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AD8F3F-812F-CBE5-8CBF-59FE351BD99E}"/>
              </a:ext>
            </a:extLst>
          </p:cNvPr>
          <p:cNvCxnSpPr>
            <a:cxnSpLocks/>
          </p:cNvCxnSpPr>
          <p:nvPr/>
        </p:nvCxnSpPr>
        <p:spPr>
          <a:xfrm>
            <a:off x="8839547" y="2195257"/>
            <a:ext cx="295274" cy="0"/>
          </a:xfrm>
          <a:prstGeom prst="line">
            <a:avLst/>
          </a:prstGeom>
          <a:ln w="57150">
            <a:solidFill>
              <a:srgbClr val="22C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Left Arrow 53">
            <a:extLst>
              <a:ext uri="{FF2B5EF4-FFF2-40B4-BE49-F238E27FC236}">
                <a16:creationId xmlns:a16="http://schemas.microsoft.com/office/drawing/2014/main" id="{0C22AD5F-C98E-90A4-CC6B-FBEA1CD5F46C}"/>
              </a:ext>
            </a:extLst>
          </p:cNvPr>
          <p:cNvSpPr/>
          <p:nvPr/>
        </p:nvSpPr>
        <p:spPr>
          <a:xfrm rot="10800000">
            <a:off x="6252668" y="5324691"/>
            <a:ext cx="586664" cy="362659"/>
          </a:xfrm>
          <a:prstGeom prst="leftArrow">
            <a:avLst>
              <a:gd name="adj1" fmla="val 50000"/>
              <a:gd name="adj2" fmla="val 792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D8F05F-C205-C4D4-030F-25AE44E6E0E3}"/>
              </a:ext>
            </a:extLst>
          </p:cNvPr>
          <p:cNvSpPr/>
          <p:nvPr/>
        </p:nvSpPr>
        <p:spPr>
          <a:xfrm>
            <a:off x="7807214" y="5362000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3A1CF7-7ABD-C7ED-5117-7C66DA30B494}"/>
              </a:ext>
            </a:extLst>
          </p:cNvPr>
          <p:cNvSpPr/>
          <p:nvPr/>
        </p:nvSpPr>
        <p:spPr>
          <a:xfrm>
            <a:off x="7285063" y="5362000"/>
            <a:ext cx="291547" cy="295204"/>
          </a:xfrm>
          <a:prstGeom prst="ellipse">
            <a:avLst/>
          </a:prstGeom>
          <a:solidFill>
            <a:srgbClr val="0002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71B148-AA57-4144-CA2C-F81B2B020F29}"/>
              </a:ext>
            </a:extLst>
          </p:cNvPr>
          <p:cNvSpPr/>
          <p:nvPr/>
        </p:nvSpPr>
        <p:spPr>
          <a:xfrm>
            <a:off x="8350383" y="5358419"/>
            <a:ext cx="291547" cy="295204"/>
          </a:xfrm>
          <a:prstGeom prst="ellipse">
            <a:avLst/>
          </a:prstGeom>
          <a:solidFill>
            <a:srgbClr val="65CC0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87FC657-4AC3-C985-1638-4A89A5431CB4}"/>
              </a:ext>
            </a:extLst>
          </p:cNvPr>
          <p:cNvSpPr/>
          <p:nvPr/>
        </p:nvSpPr>
        <p:spPr>
          <a:xfrm>
            <a:off x="8883042" y="5358419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09F3E2-C18C-0C78-992B-4382CAF92324}"/>
              </a:ext>
            </a:extLst>
          </p:cNvPr>
          <p:cNvSpPr/>
          <p:nvPr/>
        </p:nvSpPr>
        <p:spPr>
          <a:xfrm>
            <a:off x="9394681" y="5358419"/>
            <a:ext cx="291547" cy="295204"/>
          </a:xfrm>
          <a:prstGeom prst="ellipse">
            <a:avLst/>
          </a:prstGeom>
          <a:solidFill>
            <a:srgbClr val="CC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9C03107-528C-BED3-3405-7F45C314F7AF}"/>
              </a:ext>
            </a:extLst>
          </p:cNvPr>
          <p:cNvSpPr/>
          <p:nvPr/>
        </p:nvSpPr>
        <p:spPr>
          <a:xfrm>
            <a:off x="9895572" y="5358419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F886CD-A0B7-F7E3-EA9E-FAEE92A26A39}"/>
              </a:ext>
            </a:extLst>
          </p:cNvPr>
          <p:cNvSpPr/>
          <p:nvPr/>
        </p:nvSpPr>
        <p:spPr>
          <a:xfrm>
            <a:off x="10408251" y="5358419"/>
            <a:ext cx="291547" cy="295204"/>
          </a:xfrm>
          <a:prstGeom prst="ellipse">
            <a:avLst/>
          </a:prstGeom>
          <a:solidFill>
            <a:srgbClr val="00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66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4E311DE-BF7F-2C3F-9B0C-AB376D93CCD9}"/>
              </a:ext>
            </a:extLst>
          </p:cNvPr>
          <p:cNvCxnSpPr>
            <a:cxnSpLocks/>
          </p:cNvCxnSpPr>
          <p:nvPr/>
        </p:nvCxnSpPr>
        <p:spPr>
          <a:xfrm>
            <a:off x="9902926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1EB836-52BC-7CDD-A987-020811FFE820}"/>
              </a:ext>
            </a:extLst>
          </p:cNvPr>
          <p:cNvCxnSpPr>
            <a:cxnSpLocks/>
          </p:cNvCxnSpPr>
          <p:nvPr/>
        </p:nvCxnSpPr>
        <p:spPr>
          <a:xfrm>
            <a:off x="9391940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9CFE827-3A4D-9C56-96E9-C724D4825D41}"/>
              </a:ext>
            </a:extLst>
          </p:cNvPr>
          <p:cNvCxnSpPr>
            <a:cxnSpLocks/>
          </p:cNvCxnSpPr>
          <p:nvPr/>
        </p:nvCxnSpPr>
        <p:spPr>
          <a:xfrm>
            <a:off x="8891049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3B2DB7-4E7B-3C95-F14B-5EA3C6E22FA4}"/>
              </a:ext>
            </a:extLst>
          </p:cNvPr>
          <p:cNvCxnSpPr>
            <a:cxnSpLocks/>
          </p:cNvCxnSpPr>
          <p:nvPr/>
        </p:nvCxnSpPr>
        <p:spPr>
          <a:xfrm>
            <a:off x="8356696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04D9A8B-611A-88EB-19F0-30908BCDA7C2}"/>
              </a:ext>
            </a:extLst>
          </p:cNvPr>
          <p:cNvCxnSpPr/>
          <p:nvPr/>
        </p:nvCxnSpPr>
        <p:spPr>
          <a:xfrm>
            <a:off x="7825494" y="5506021"/>
            <a:ext cx="503869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FAF7BB2-FC29-7A1F-1A1C-DA308E9CFC0F}"/>
              </a:ext>
            </a:extLst>
          </p:cNvPr>
          <p:cNvCxnSpPr>
            <a:cxnSpLocks/>
          </p:cNvCxnSpPr>
          <p:nvPr/>
        </p:nvCxnSpPr>
        <p:spPr>
          <a:xfrm>
            <a:off x="7292833" y="5509602"/>
            <a:ext cx="503869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2B638CF-6EE4-20E6-11F0-52B86264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all Assemblies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320B9-0A4D-3B63-2FA8-E863334FC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5" b="74026"/>
          <a:stretch/>
        </p:blipFill>
        <p:spPr>
          <a:xfrm>
            <a:off x="1728093" y="1772239"/>
            <a:ext cx="8004927" cy="859685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EF84A-2C82-C5EE-9F11-478BEDE61C18}"/>
              </a:ext>
            </a:extLst>
          </p:cNvPr>
          <p:cNvSpPr/>
          <p:nvPr/>
        </p:nvSpPr>
        <p:spPr>
          <a:xfrm>
            <a:off x="4136362" y="1905653"/>
            <a:ext cx="5690000" cy="73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2E624-6F04-0C17-41B4-8C7C4F910495}"/>
              </a:ext>
            </a:extLst>
          </p:cNvPr>
          <p:cNvSpPr txBox="1"/>
          <p:nvPr/>
        </p:nvSpPr>
        <p:spPr>
          <a:xfrm>
            <a:off x="4417306" y="1429592"/>
            <a:ext cx="53008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Repeat              Repeat                 Repeat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CE34AB-A9AE-BB6A-C742-52EE73C3D98E}"/>
              </a:ext>
            </a:extLst>
          </p:cNvPr>
          <p:cNvSpPr/>
          <p:nvPr/>
        </p:nvSpPr>
        <p:spPr>
          <a:xfrm>
            <a:off x="4776685" y="5358419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5473D6-0946-392D-914E-E21E345A3C75}"/>
              </a:ext>
            </a:extLst>
          </p:cNvPr>
          <p:cNvSpPr/>
          <p:nvPr/>
        </p:nvSpPr>
        <p:spPr>
          <a:xfrm>
            <a:off x="4776685" y="4837500"/>
            <a:ext cx="291547" cy="295204"/>
          </a:xfrm>
          <a:prstGeom prst="ellipse">
            <a:avLst/>
          </a:prstGeom>
          <a:solidFill>
            <a:srgbClr val="65CC0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C60339-7467-8E85-1D7F-8620544B0A7D}"/>
              </a:ext>
            </a:extLst>
          </p:cNvPr>
          <p:cNvSpPr/>
          <p:nvPr/>
        </p:nvSpPr>
        <p:spPr>
          <a:xfrm>
            <a:off x="4776685" y="5879338"/>
            <a:ext cx="291547" cy="295204"/>
          </a:xfrm>
          <a:prstGeom prst="ellipse">
            <a:avLst/>
          </a:prstGeom>
          <a:solidFill>
            <a:srgbClr val="CC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E2CE5F-3869-08E8-A1FE-B74F9B5957F4}"/>
              </a:ext>
            </a:extLst>
          </p:cNvPr>
          <p:cNvSpPr/>
          <p:nvPr/>
        </p:nvSpPr>
        <p:spPr>
          <a:xfrm>
            <a:off x="3981269" y="5358419"/>
            <a:ext cx="291547" cy="295204"/>
          </a:xfrm>
          <a:prstGeom prst="ellipse">
            <a:avLst/>
          </a:prstGeom>
          <a:solidFill>
            <a:srgbClr val="0002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18445E-574E-7AF6-BFC9-D7789C681630}"/>
              </a:ext>
            </a:extLst>
          </p:cNvPr>
          <p:cNvSpPr/>
          <p:nvPr/>
        </p:nvSpPr>
        <p:spPr>
          <a:xfrm>
            <a:off x="5573557" y="5363965"/>
            <a:ext cx="291547" cy="295204"/>
          </a:xfrm>
          <a:prstGeom prst="ellipse">
            <a:avLst/>
          </a:prstGeom>
          <a:solidFill>
            <a:srgbClr val="00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40E8CF-593C-47A8-CB12-A00378B4A300}"/>
              </a:ext>
            </a:extLst>
          </p:cNvPr>
          <p:cNvCxnSpPr>
            <a:stCxn id="22" idx="6"/>
            <a:endCxn id="19" idx="2"/>
          </p:cNvCxnSpPr>
          <p:nvPr/>
        </p:nvCxnSpPr>
        <p:spPr>
          <a:xfrm>
            <a:off x="4272816" y="5506021"/>
            <a:ext cx="503869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777591-1C6E-BE8B-79EB-9C209E697D0F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>
            <a:off x="5068232" y="5506021"/>
            <a:ext cx="505325" cy="554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878E42F-CA5C-E270-FD33-EB2EF9A600AC}"/>
              </a:ext>
            </a:extLst>
          </p:cNvPr>
          <p:cNvCxnSpPr>
            <a:stCxn id="19" idx="6"/>
            <a:endCxn id="20" idx="6"/>
          </p:cNvCxnSpPr>
          <p:nvPr/>
        </p:nvCxnSpPr>
        <p:spPr>
          <a:xfrm flipV="1">
            <a:off x="5068232" y="4985102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D210D25-41BA-7C2A-5471-6FDE0BD624DC}"/>
              </a:ext>
            </a:extLst>
          </p:cNvPr>
          <p:cNvCxnSpPr>
            <a:stCxn id="20" idx="2"/>
            <a:endCxn id="19" idx="2"/>
          </p:cNvCxnSpPr>
          <p:nvPr/>
        </p:nvCxnSpPr>
        <p:spPr>
          <a:xfrm rot="10800000" flipV="1">
            <a:off x="4776685" y="4985101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98592A5D-8D5E-87E2-0E47-088283A5001D}"/>
              </a:ext>
            </a:extLst>
          </p:cNvPr>
          <p:cNvCxnSpPr>
            <a:stCxn id="19" idx="6"/>
            <a:endCxn id="21" idx="6"/>
          </p:cNvCxnSpPr>
          <p:nvPr/>
        </p:nvCxnSpPr>
        <p:spPr>
          <a:xfrm>
            <a:off x="5068232" y="5506021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5DCA706-C2BE-DDD5-BA25-38445EE13D3C}"/>
              </a:ext>
            </a:extLst>
          </p:cNvPr>
          <p:cNvCxnSpPr>
            <a:stCxn id="21" idx="2"/>
            <a:endCxn id="19" idx="2"/>
          </p:cNvCxnSpPr>
          <p:nvPr/>
        </p:nvCxnSpPr>
        <p:spPr>
          <a:xfrm rot="10800000">
            <a:off x="4776685" y="5506022"/>
            <a:ext cx="12700" cy="520919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04D40E-F8F5-2F10-5E98-5C262C5517B7}"/>
              </a:ext>
            </a:extLst>
          </p:cNvPr>
          <p:cNvCxnSpPr>
            <a:cxnSpLocks/>
          </p:cNvCxnSpPr>
          <p:nvPr/>
        </p:nvCxnSpPr>
        <p:spPr>
          <a:xfrm>
            <a:off x="4670699" y="2202081"/>
            <a:ext cx="295274" cy="0"/>
          </a:xfrm>
          <a:prstGeom prst="line">
            <a:avLst/>
          </a:prstGeom>
          <a:ln w="57150">
            <a:solidFill>
              <a:srgbClr val="0C0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F556282-A3CE-71AE-3B89-9B0B60476AA9}"/>
              </a:ext>
            </a:extLst>
          </p:cNvPr>
          <p:cNvCxnSpPr>
            <a:cxnSpLocks/>
          </p:cNvCxnSpPr>
          <p:nvPr/>
        </p:nvCxnSpPr>
        <p:spPr>
          <a:xfrm>
            <a:off x="4964510" y="2202081"/>
            <a:ext cx="8289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2ACA80-B26A-E925-22EC-B98759B9ACF5}"/>
              </a:ext>
            </a:extLst>
          </p:cNvPr>
          <p:cNvCxnSpPr>
            <a:cxnSpLocks/>
          </p:cNvCxnSpPr>
          <p:nvPr/>
        </p:nvCxnSpPr>
        <p:spPr>
          <a:xfrm>
            <a:off x="6424849" y="2202081"/>
            <a:ext cx="8289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EC8038-20ED-82A9-D7F2-DB19EF8B2519}"/>
              </a:ext>
            </a:extLst>
          </p:cNvPr>
          <p:cNvCxnSpPr>
            <a:cxnSpLocks/>
          </p:cNvCxnSpPr>
          <p:nvPr/>
        </p:nvCxnSpPr>
        <p:spPr>
          <a:xfrm>
            <a:off x="8010581" y="2195327"/>
            <a:ext cx="8289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45FD57-8E1D-8BF5-43CC-14B59A8F3882}"/>
              </a:ext>
            </a:extLst>
          </p:cNvPr>
          <p:cNvCxnSpPr>
            <a:cxnSpLocks/>
          </p:cNvCxnSpPr>
          <p:nvPr/>
        </p:nvCxnSpPr>
        <p:spPr>
          <a:xfrm>
            <a:off x="5793902" y="2202081"/>
            <a:ext cx="148661" cy="0"/>
          </a:xfrm>
          <a:prstGeom prst="line">
            <a:avLst/>
          </a:prstGeom>
          <a:ln w="57150">
            <a:solidFill>
              <a:srgbClr val="90D2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93C4D35-8D1C-46E5-6D44-7D1C4A6331EF}"/>
              </a:ext>
            </a:extLst>
          </p:cNvPr>
          <p:cNvCxnSpPr>
            <a:cxnSpLocks/>
          </p:cNvCxnSpPr>
          <p:nvPr/>
        </p:nvCxnSpPr>
        <p:spPr>
          <a:xfrm>
            <a:off x="6129575" y="2200315"/>
            <a:ext cx="295274" cy="0"/>
          </a:xfrm>
          <a:prstGeom prst="line">
            <a:avLst/>
          </a:prstGeom>
          <a:ln w="57150">
            <a:solidFill>
              <a:srgbClr val="90D2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EE6A8D-BFBA-C7A9-A169-EB71C05CC875}"/>
              </a:ext>
            </a:extLst>
          </p:cNvPr>
          <p:cNvCxnSpPr>
            <a:cxnSpLocks/>
          </p:cNvCxnSpPr>
          <p:nvPr/>
        </p:nvCxnSpPr>
        <p:spPr>
          <a:xfrm>
            <a:off x="7253815" y="2202081"/>
            <a:ext cx="194451" cy="0"/>
          </a:xfrm>
          <a:prstGeom prst="line">
            <a:avLst/>
          </a:prstGeom>
          <a:ln w="571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A11FD-9FBF-1C7E-F248-113415F69049}"/>
              </a:ext>
            </a:extLst>
          </p:cNvPr>
          <p:cNvCxnSpPr>
            <a:cxnSpLocks/>
          </p:cNvCxnSpPr>
          <p:nvPr/>
        </p:nvCxnSpPr>
        <p:spPr>
          <a:xfrm>
            <a:off x="7715307" y="2195569"/>
            <a:ext cx="295274" cy="0"/>
          </a:xfrm>
          <a:prstGeom prst="line">
            <a:avLst/>
          </a:prstGeom>
          <a:ln w="571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AD8F3F-812F-CBE5-8CBF-59FE351BD99E}"/>
              </a:ext>
            </a:extLst>
          </p:cNvPr>
          <p:cNvCxnSpPr>
            <a:cxnSpLocks/>
          </p:cNvCxnSpPr>
          <p:nvPr/>
        </p:nvCxnSpPr>
        <p:spPr>
          <a:xfrm>
            <a:off x="8839547" y="2195257"/>
            <a:ext cx="295274" cy="0"/>
          </a:xfrm>
          <a:prstGeom prst="line">
            <a:avLst/>
          </a:prstGeom>
          <a:ln w="57150">
            <a:solidFill>
              <a:srgbClr val="22C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Left Arrow 53">
            <a:extLst>
              <a:ext uri="{FF2B5EF4-FFF2-40B4-BE49-F238E27FC236}">
                <a16:creationId xmlns:a16="http://schemas.microsoft.com/office/drawing/2014/main" id="{0C22AD5F-C98E-90A4-CC6B-FBEA1CD5F46C}"/>
              </a:ext>
            </a:extLst>
          </p:cNvPr>
          <p:cNvSpPr/>
          <p:nvPr/>
        </p:nvSpPr>
        <p:spPr>
          <a:xfrm rot="10800000">
            <a:off x="6252668" y="5324691"/>
            <a:ext cx="586664" cy="362659"/>
          </a:xfrm>
          <a:prstGeom prst="leftArrow">
            <a:avLst>
              <a:gd name="adj1" fmla="val 50000"/>
              <a:gd name="adj2" fmla="val 7923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D8F05F-C205-C4D4-030F-25AE44E6E0E3}"/>
              </a:ext>
            </a:extLst>
          </p:cNvPr>
          <p:cNvSpPr/>
          <p:nvPr/>
        </p:nvSpPr>
        <p:spPr>
          <a:xfrm>
            <a:off x="7807214" y="5362000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3A1CF7-7ABD-C7ED-5117-7C66DA30B494}"/>
              </a:ext>
            </a:extLst>
          </p:cNvPr>
          <p:cNvSpPr/>
          <p:nvPr/>
        </p:nvSpPr>
        <p:spPr>
          <a:xfrm>
            <a:off x="7285063" y="5362000"/>
            <a:ext cx="291547" cy="295204"/>
          </a:xfrm>
          <a:prstGeom prst="ellipse">
            <a:avLst/>
          </a:prstGeom>
          <a:solidFill>
            <a:srgbClr val="0002F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C71B148-AA57-4144-CA2C-F81B2B020F29}"/>
              </a:ext>
            </a:extLst>
          </p:cNvPr>
          <p:cNvSpPr/>
          <p:nvPr/>
        </p:nvSpPr>
        <p:spPr>
          <a:xfrm>
            <a:off x="8350383" y="5358419"/>
            <a:ext cx="291547" cy="295204"/>
          </a:xfrm>
          <a:prstGeom prst="ellipse">
            <a:avLst/>
          </a:prstGeom>
          <a:solidFill>
            <a:srgbClr val="65CC0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87FC657-4AC3-C985-1638-4A89A5431CB4}"/>
              </a:ext>
            </a:extLst>
          </p:cNvPr>
          <p:cNvSpPr/>
          <p:nvPr/>
        </p:nvSpPr>
        <p:spPr>
          <a:xfrm>
            <a:off x="8883042" y="5358419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709F3E2-C18C-0C78-992B-4382CAF92324}"/>
              </a:ext>
            </a:extLst>
          </p:cNvPr>
          <p:cNvSpPr/>
          <p:nvPr/>
        </p:nvSpPr>
        <p:spPr>
          <a:xfrm>
            <a:off x="9394681" y="5358419"/>
            <a:ext cx="291547" cy="295204"/>
          </a:xfrm>
          <a:prstGeom prst="ellipse">
            <a:avLst/>
          </a:prstGeom>
          <a:solidFill>
            <a:srgbClr val="CC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9C03107-528C-BED3-3405-7F45C314F7AF}"/>
              </a:ext>
            </a:extLst>
          </p:cNvPr>
          <p:cNvSpPr/>
          <p:nvPr/>
        </p:nvSpPr>
        <p:spPr>
          <a:xfrm>
            <a:off x="9895572" y="5358419"/>
            <a:ext cx="291547" cy="295204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F886CD-A0B7-F7E3-EA9E-FAEE92A26A39}"/>
              </a:ext>
            </a:extLst>
          </p:cNvPr>
          <p:cNvSpPr/>
          <p:nvPr/>
        </p:nvSpPr>
        <p:spPr>
          <a:xfrm>
            <a:off x="10408251" y="5358419"/>
            <a:ext cx="291547" cy="295204"/>
          </a:xfrm>
          <a:prstGeom prst="ellipse">
            <a:avLst/>
          </a:prstGeom>
          <a:solidFill>
            <a:srgbClr val="00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3C6D5A5-A331-60E8-4894-10B0A4A72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5" b="74026"/>
          <a:stretch/>
        </p:blipFill>
        <p:spPr>
          <a:xfrm>
            <a:off x="1728093" y="3038765"/>
            <a:ext cx="8004927" cy="859685"/>
          </a:xfrm>
          <a:prstGeom prst="rect">
            <a:avLst/>
          </a:prstGeom>
          <a:ln>
            <a:noFill/>
          </a:ln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E1228AFD-2DD9-D80B-1BD4-8F14B42ED8EB}"/>
              </a:ext>
            </a:extLst>
          </p:cNvPr>
          <p:cNvSpPr/>
          <p:nvPr/>
        </p:nvSpPr>
        <p:spPr>
          <a:xfrm>
            <a:off x="4136362" y="3172179"/>
            <a:ext cx="5690000" cy="734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F540E90-F68A-02BF-7C44-A1CE5ADC987F}"/>
              </a:ext>
            </a:extLst>
          </p:cNvPr>
          <p:cNvSpPr txBox="1"/>
          <p:nvPr/>
        </p:nvSpPr>
        <p:spPr>
          <a:xfrm>
            <a:off x="4417306" y="2696118"/>
            <a:ext cx="530087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Repeat              Repeat                 Repeat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62755A2-0357-DAEC-0BD9-11ECBFCC6CB4}"/>
              </a:ext>
            </a:extLst>
          </p:cNvPr>
          <p:cNvCxnSpPr>
            <a:cxnSpLocks/>
          </p:cNvCxnSpPr>
          <p:nvPr/>
        </p:nvCxnSpPr>
        <p:spPr>
          <a:xfrm>
            <a:off x="4670699" y="3468607"/>
            <a:ext cx="295274" cy="0"/>
          </a:xfrm>
          <a:prstGeom prst="line">
            <a:avLst/>
          </a:prstGeom>
          <a:ln w="57150">
            <a:solidFill>
              <a:srgbClr val="0C01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62C3A51-6C40-CD2D-BE0C-029822E20816}"/>
              </a:ext>
            </a:extLst>
          </p:cNvPr>
          <p:cNvCxnSpPr>
            <a:cxnSpLocks/>
          </p:cNvCxnSpPr>
          <p:nvPr/>
        </p:nvCxnSpPr>
        <p:spPr>
          <a:xfrm>
            <a:off x="5793902" y="3468607"/>
            <a:ext cx="148661" cy="0"/>
          </a:xfrm>
          <a:prstGeom prst="line">
            <a:avLst/>
          </a:prstGeom>
          <a:ln w="57150">
            <a:solidFill>
              <a:srgbClr val="90D2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AFF2E00-5580-FAAD-BCE1-D60D2575B8E7}"/>
              </a:ext>
            </a:extLst>
          </p:cNvPr>
          <p:cNvCxnSpPr>
            <a:cxnSpLocks/>
          </p:cNvCxnSpPr>
          <p:nvPr/>
        </p:nvCxnSpPr>
        <p:spPr>
          <a:xfrm>
            <a:off x="6129575" y="3858047"/>
            <a:ext cx="295274" cy="0"/>
          </a:xfrm>
          <a:prstGeom prst="line">
            <a:avLst/>
          </a:prstGeom>
          <a:ln w="57150">
            <a:solidFill>
              <a:srgbClr val="90D2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4884EE-B287-6A7B-7E6F-25D769775377}"/>
              </a:ext>
            </a:extLst>
          </p:cNvPr>
          <p:cNvCxnSpPr>
            <a:cxnSpLocks/>
          </p:cNvCxnSpPr>
          <p:nvPr/>
        </p:nvCxnSpPr>
        <p:spPr>
          <a:xfrm>
            <a:off x="7253815" y="3859813"/>
            <a:ext cx="194451" cy="0"/>
          </a:xfrm>
          <a:prstGeom prst="line">
            <a:avLst/>
          </a:prstGeom>
          <a:ln w="571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2B8976A-02A9-7D2C-3856-5B0C258FB7E7}"/>
              </a:ext>
            </a:extLst>
          </p:cNvPr>
          <p:cNvCxnSpPr>
            <a:cxnSpLocks/>
          </p:cNvCxnSpPr>
          <p:nvPr/>
        </p:nvCxnSpPr>
        <p:spPr>
          <a:xfrm>
            <a:off x="7715307" y="3462095"/>
            <a:ext cx="295274" cy="0"/>
          </a:xfrm>
          <a:prstGeom prst="line">
            <a:avLst/>
          </a:prstGeom>
          <a:ln w="5715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677BAAD-9841-DF7C-AF0F-E8C16591C60A}"/>
              </a:ext>
            </a:extLst>
          </p:cNvPr>
          <p:cNvCxnSpPr>
            <a:cxnSpLocks/>
          </p:cNvCxnSpPr>
          <p:nvPr/>
        </p:nvCxnSpPr>
        <p:spPr>
          <a:xfrm>
            <a:off x="8839547" y="3461783"/>
            <a:ext cx="295274" cy="0"/>
          </a:xfrm>
          <a:prstGeom prst="line">
            <a:avLst/>
          </a:prstGeom>
          <a:ln w="57150">
            <a:solidFill>
              <a:srgbClr val="22CC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EE7074-0B10-DD88-6EEF-46A3956DB602}"/>
              </a:ext>
            </a:extLst>
          </p:cNvPr>
          <p:cNvSpPr/>
          <p:nvPr/>
        </p:nvSpPr>
        <p:spPr>
          <a:xfrm>
            <a:off x="1948445" y="1763993"/>
            <a:ext cx="1807830" cy="2462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F97A55-F560-0D80-7E7E-C6F76ECF28FD}"/>
              </a:ext>
            </a:extLst>
          </p:cNvPr>
          <p:cNvSpPr txBox="1"/>
          <p:nvPr/>
        </p:nvSpPr>
        <p:spPr>
          <a:xfrm>
            <a:off x="1249680" y="1543142"/>
            <a:ext cx="279334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Reads spanning across repeat regions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9586D4-D26F-F054-EA82-E72CE537E899}"/>
              </a:ext>
            </a:extLst>
          </p:cNvPr>
          <p:cNvSpPr txBox="1"/>
          <p:nvPr/>
        </p:nvSpPr>
        <p:spPr>
          <a:xfrm>
            <a:off x="1249680" y="3245247"/>
            <a:ext cx="279334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Paired end reads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C63854D-B85A-60BB-2C97-9F2ABCEC6B37}"/>
              </a:ext>
            </a:extLst>
          </p:cNvPr>
          <p:cNvCxnSpPr>
            <a:cxnSpLocks/>
          </p:cNvCxnSpPr>
          <p:nvPr/>
        </p:nvCxnSpPr>
        <p:spPr>
          <a:xfrm>
            <a:off x="4964510" y="3468607"/>
            <a:ext cx="14089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E96CB9-91C2-82BA-CA47-269E6604D3A4}"/>
              </a:ext>
            </a:extLst>
          </p:cNvPr>
          <p:cNvCxnSpPr>
            <a:cxnSpLocks/>
          </p:cNvCxnSpPr>
          <p:nvPr/>
        </p:nvCxnSpPr>
        <p:spPr>
          <a:xfrm>
            <a:off x="5573557" y="3468607"/>
            <a:ext cx="223094" cy="15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57563E7-B43A-26F6-1973-AE682192F873}"/>
              </a:ext>
            </a:extLst>
          </p:cNvPr>
          <p:cNvCxnSpPr>
            <a:cxnSpLocks/>
          </p:cNvCxnSpPr>
          <p:nvPr/>
        </p:nvCxnSpPr>
        <p:spPr>
          <a:xfrm>
            <a:off x="6424849" y="3858145"/>
            <a:ext cx="1601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4D36378-54E1-CFCE-3A38-DABEAA9B3A8F}"/>
              </a:ext>
            </a:extLst>
          </p:cNvPr>
          <p:cNvCxnSpPr>
            <a:cxnSpLocks/>
          </p:cNvCxnSpPr>
          <p:nvPr/>
        </p:nvCxnSpPr>
        <p:spPr>
          <a:xfrm>
            <a:off x="7093714" y="3859813"/>
            <a:ext cx="1601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49C05A9-145E-6ED7-FF11-2DB34DDEB727}"/>
              </a:ext>
            </a:extLst>
          </p:cNvPr>
          <p:cNvCxnSpPr>
            <a:cxnSpLocks/>
          </p:cNvCxnSpPr>
          <p:nvPr/>
        </p:nvCxnSpPr>
        <p:spPr>
          <a:xfrm>
            <a:off x="6424849" y="3861320"/>
            <a:ext cx="1601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B1B2827-48B3-7918-CA79-C00486B31008}"/>
              </a:ext>
            </a:extLst>
          </p:cNvPr>
          <p:cNvCxnSpPr>
            <a:cxnSpLocks/>
          </p:cNvCxnSpPr>
          <p:nvPr/>
        </p:nvCxnSpPr>
        <p:spPr>
          <a:xfrm>
            <a:off x="8010581" y="3461783"/>
            <a:ext cx="1601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02B9F60-5E3C-FABB-6585-817B2F922027}"/>
              </a:ext>
            </a:extLst>
          </p:cNvPr>
          <p:cNvCxnSpPr>
            <a:cxnSpLocks/>
          </p:cNvCxnSpPr>
          <p:nvPr/>
        </p:nvCxnSpPr>
        <p:spPr>
          <a:xfrm>
            <a:off x="8679446" y="3461783"/>
            <a:ext cx="16010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5141A09-E6E4-BB33-FC2C-156B7E81CA58}"/>
              </a:ext>
            </a:extLst>
          </p:cNvPr>
          <p:cNvCxnSpPr/>
          <p:nvPr/>
        </p:nvCxnSpPr>
        <p:spPr>
          <a:xfrm>
            <a:off x="4670699" y="3645357"/>
            <a:ext cx="434701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59220E7-1BCC-291B-F1CF-DD67F8D40CB5}"/>
              </a:ext>
            </a:extLst>
          </p:cNvPr>
          <p:cNvCxnSpPr>
            <a:cxnSpLocks/>
          </p:cNvCxnSpPr>
          <p:nvPr/>
        </p:nvCxnSpPr>
        <p:spPr>
          <a:xfrm flipH="1">
            <a:off x="5576179" y="3645357"/>
            <a:ext cx="366384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5B427A4-87C7-EE24-2D02-E955C2B174E3}"/>
              </a:ext>
            </a:extLst>
          </p:cNvPr>
          <p:cNvCxnSpPr/>
          <p:nvPr/>
        </p:nvCxnSpPr>
        <p:spPr>
          <a:xfrm>
            <a:off x="6135466" y="4036563"/>
            <a:ext cx="43470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6C75611-115E-C928-9A46-CF2186BDE1FC}"/>
              </a:ext>
            </a:extLst>
          </p:cNvPr>
          <p:cNvCxnSpPr/>
          <p:nvPr/>
        </p:nvCxnSpPr>
        <p:spPr>
          <a:xfrm>
            <a:off x="7718910" y="3643096"/>
            <a:ext cx="434701" cy="0"/>
          </a:xfrm>
          <a:prstGeom prst="straightConnector1">
            <a:avLst/>
          </a:prstGeom>
          <a:ln w="38100">
            <a:solidFill>
              <a:srgbClr val="F229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E1B8B21-C35B-B71A-9451-6987B983822E}"/>
              </a:ext>
            </a:extLst>
          </p:cNvPr>
          <p:cNvCxnSpPr>
            <a:cxnSpLocks/>
          </p:cNvCxnSpPr>
          <p:nvPr/>
        </p:nvCxnSpPr>
        <p:spPr>
          <a:xfrm flipH="1">
            <a:off x="7093714" y="4033845"/>
            <a:ext cx="36638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DD334A3-672C-4E3A-A7F0-2ED477404412}"/>
              </a:ext>
            </a:extLst>
          </p:cNvPr>
          <p:cNvCxnSpPr>
            <a:cxnSpLocks/>
          </p:cNvCxnSpPr>
          <p:nvPr/>
        </p:nvCxnSpPr>
        <p:spPr>
          <a:xfrm flipH="1">
            <a:off x="8679446" y="3642639"/>
            <a:ext cx="455375" cy="0"/>
          </a:xfrm>
          <a:prstGeom prst="straightConnector1">
            <a:avLst/>
          </a:prstGeom>
          <a:ln w="38100">
            <a:solidFill>
              <a:srgbClr val="F229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0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38CF-6EE4-20E6-11F0-52B86264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State-of-the-art Assemblers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5D48-F63E-E93F-0EBE-F0E5ACFB2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Short-read assemblers</a:t>
            </a:r>
          </a:p>
          <a:p>
            <a:r>
              <a:rPr lang="en-GB" dirty="0"/>
              <a:t>MEGAHIT (</a:t>
            </a:r>
            <a:r>
              <a:rPr lang="en-GB" dirty="0">
                <a:hlinkClick r:id="rId3"/>
              </a:rPr>
              <a:t>https://github.com/voutcn/megahit</a:t>
            </a:r>
            <a:r>
              <a:rPr lang="en-GB" dirty="0"/>
              <a:t>)</a:t>
            </a:r>
          </a:p>
          <a:p>
            <a:r>
              <a:rPr lang="en-GB" dirty="0" err="1"/>
              <a:t>SPAdes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metaSPAdes</a:t>
            </a:r>
            <a:r>
              <a:rPr lang="en-GB" dirty="0">
                <a:sym typeface="Wingdings" pitchFamily="2" charset="2"/>
              </a:rPr>
              <a:t> (</a:t>
            </a:r>
            <a:r>
              <a:rPr lang="en-GB" dirty="0">
                <a:sym typeface="Wingdings" pitchFamily="2" charset="2"/>
                <a:hlinkClick r:id="rId4"/>
              </a:rPr>
              <a:t>https://cab.spbu.ru/software/spades/</a:t>
            </a:r>
            <a:r>
              <a:rPr lang="en-GB" dirty="0">
                <a:sym typeface="Wingdings" pitchFamily="2" charset="2"/>
              </a:rPr>
              <a:t>)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Long-read assemblers</a:t>
            </a:r>
          </a:p>
          <a:p>
            <a:r>
              <a:rPr lang="en-GB" dirty="0" err="1"/>
              <a:t>Canu</a:t>
            </a:r>
            <a:r>
              <a:rPr lang="en-GB" dirty="0"/>
              <a:t> (</a:t>
            </a:r>
            <a:r>
              <a:rPr lang="en-GB" dirty="0">
                <a:hlinkClick r:id="rId5"/>
              </a:rPr>
              <a:t>https://github.com/marbl/canu</a:t>
            </a:r>
            <a:r>
              <a:rPr lang="en-GB" dirty="0"/>
              <a:t>)</a:t>
            </a:r>
          </a:p>
          <a:p>
            <a:r>
              <a:rPr lang="en-GB" dirty="0" err="1"/>
              <a:t>Flye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metaFlye</a:t>
            </a:r>
            <a:r>
              <a:rPr lang="en-GB" dirty="0">
                <a:sym typeface="Wingdings" pitchFamily="2" charset="2"/>
              </a:rPr>
              <a:t> (</a:t>
            </a:r>
            <a:r>
              <a:rPr lang="en-GB" dirty="0">
                <a:sym typeface="Wingdings" pitchFamily="2" charset="2"/>
                <a:hlinkClick r:id="rId6"/>
              </a:rPr>
              <a:t>https://github.com/fenderglass/Flye</a:t>
            </a:r>
            <a:r>
              <a:rPr lang="en-GB" dirty="0">
                <a:sym typeface="Wingdings" pitchFamily="2" charset="2"/>
              </a:rPr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4156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84E1-1908-CE71-2928-43C0F3E1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metaSPAdes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B4F6E-BA1B-9B6D-2510-45AC1817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Combining reads from samples</a:t>
            </a:r>
          </a:p>
          <a:p>
            <a:pPr marL="0" indent="0">
              <a:buNone/>
            </a:pPr>
            <a:r>
              <a:rPr lang="en-GB" dirty="0"/>
              <a:t>	c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at *_good_R1.fastq.gz &gt;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forward_reads.fastq.gz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cat *_good_R2.fastq.gz &gt;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reverse_reads.fastq.gz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AU" dirty="0"/>
          </a:p>
          <a:p>
            <a:r>
              <a:rPr lang="en-AU" dirty="0"/>
              <a:t>Run </a:t>
            </a:r>
            <a:r>
              <a:rPr lang="en-AU" dirty="0" err="1"/>
              <a:t>metaSPAdes</a:t>
            </a:r>
            <a:endParaRPr lang="en-AU" dirty="0"/>
          </a:p>
          <a:p>
            <a:pPr marL="0" indent="0">
              <a:buNone/>
            </a:pP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spades.py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-1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forward_reads.fastq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		 -2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reverse_reads.fastq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--meta </a:t>
            </a:r>
            <a:b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			 -t 8 -o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assembly_out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421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EB041-CAD0-6E1D-1685-6708381C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Assemblies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01EF36C-6118-84C7-B47A-89F5E4214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64"/>
          <a:stretch/>
        </p:blipFill>
        <p:spPr>
          <a:xfrm>
            <a:off x="7167419" y="401443"/>
            <a:ext cx="5024581" cy="5718845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793E16-F3EA-1C85-4BCE-B2006CBDAC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9"/>
          <a:stretch/>
        </p:blipFill>
        <p:spPr>
          <a:xfrm>
            <a:off x="493325" y="1614930"/>
            <a:ext cx="7036579" cy="4103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84AF1-3377-8481-6875-F3AA5E56FB32}"/>
              </a:ext>
            </a:extLst>
          </p:cNvPr>
          <p:cNvSpPr txBox="1"/>
          <p:nvPr/>
        </p:nvSpPr>
        <p:spPr>
          <a:xfrm>
            <a:off x="3813717" y="6410779"/>
            <a:ext cx="55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Screenshot from </a:t>
            </a:r>
            <a:r>
              <a:rPr lang="en-GB" dirty="0">
                <a:hlinkClick r:id="rId4"/>
              </a:rPr>
              <a:t>https://rrwick.github.io/Bandage/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1830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38CF-6EE4-20E6-11F0-52B86264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Quality of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5D48-F63E-E93F-0EBE-F0E5ACFB2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good is my assembly?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Metrics to evaluate assembly quality</a:t>
            </a:r>
          </a:p>
          <a:p>
            <a:r>
              <a:rPr lang="en-GB" b="1" dirty="0"/>
              <a:t>No. of contigs</a:t>
            </a:r>
            <a:r>
              <a:rPr lang="en-GB" dirty="0"/>
              <a:t>: Total no. of contigs in the assembly</a:t>
            </a:r>
          </a:p>
          <a:p>
            <a:r>
              <a:rPr lang="en-GB" b="1" dirty="0"/>
              <a:t>Largest contig</a:t>
            </a:r>
            <a:r>
              <a:rPr lang="en-GB" dirty="0"/>
              <a:t>: No. of bases in the largest contig</a:t>
            </a:r>
          </a:p>
          <a:p>
            <a:r>
              <a:rPr lang="en-GB" b="1" dirty="0"/>
              <a:t>Total length</a:t>
            </a:r>
            <a:r>
              <a:rPr lang="en-GB" dirty="0"/>
              <a:t>: Total number of bases in all the contigs</a:t>
            </a:r>
          </a:p>
          <a:p>
            <a:r>
              <a:rPr lang="en-GB" b="1" dirty="0"/>
              <a:t>N50</a:t>
            </a:r>
            <a:r>
              <a:rPr lang="en-GB" dirty="0"/>
              <a:t>: Length of the shortest contig at 50% of the total genome length</a:t>
            </a:r>
          </a:p>
        </p:txBody>
      </p:sp>
    </p:spTree>
    <p:extLst>
      <p:ext uri="{BB962C8B-B14F-4D97-AF65-F5344CB8AC3E}">
        <p14:creationId xmlns:p14="http://schemas.microsoft.com/office/powerpoint/2010/main" val="21843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38CF-6EE4-20E6-11F0-52B86264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Calculating N50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75D48-F63E-E93F-0EBE-F0E5ACFB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9189"/>
            <a:ext cx="11060151" cy="453072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N50: Length of the shortest contig at 50% of the total genome length</a:t>
            </a:r>
          </a:p>
          <a:p>
            <a:pPr marL="0" indent="0">
              <a:buNone/>
            </a:pPr>
            <a:endParaRPr lang="en-GB" sz="4000" dirty="0"/>
          </a:p>
          <a:p>
            <a:pPr marL="0" indent="0">
              <a:buNone/>
            </a:pPr>
            <a:r>
              <a:rPr lang="en-GB" dirty="0"/>
              <a:t>Arrange the contigs in the descending order of their lengths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Start adding up the lengths of all contigs from the beginning, until you hit 50% of the total length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88E027-C5DB-710E-F371-4713B3F8D793}"/>
              </a:ext>
            </a:extLst>
          </p:cNvPr>
          <p:cNvGrpSpPr/>
          <p:nvPr/>
        </p:nvGrpSpPr>
        <p:grpSpPr>
          <a:xfrm>
            <a:off x="2450350" y="3270100"/>
            <a:ext cx="7446730" cy="369332"/>
            <a:chOff x="2450350" y="3270100"/>
            <a:chExt cx="7446730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EBDA518-D5B7-790D-A062-3A100CCAE6BE}"/>
                </a:ext>
              </a:extLst>
            </p:cNvPr>
            <p:cNvSpPr txBox="1"/>
            <p:nvPr/>
          </p:nvSpPr>
          <p:spPr>
            <a:xfrm>
              <a:off x="2450350" y="3270100"/>
              <a:ext cx="1807883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4DCEAC-B77E-9971-806E-FFB9ACC9895A}"/>
                </a:ext>
              </a:extLst>
            </p:cNvPr>
            <p:cNvSpPr txBox="1"/>
            <p:nvPr/>
          </p:nvSpPr>
          <p:spPr>
            <a:xfrm>
              <a:off x="4258233" y="3270100"/>
              <a:ext cx="1290919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70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18A049-D12F-C4F1-46E6-58E924BBC26C}"/>
                </a:ext>
              </a:extLst>
            </p:cNvPr>
            <p:cNvSpPr txBox="1"/>
            <p:nvPr/>
          </p:nvSpPr>
          <p:spPr>
            <a:xfrm>
              <a:off x="5549153" y="3270100"/>
              <a:ext cx="1093694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60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BCEB54-5DC0-00E2-954C-242C297AFB36}"/>
                </a:ext>
              </a:extLst>
            </p:cNvPr>
            <p:cNvSpPr txBox="1"/>
            <p:nvPr/>
          </p:nvSpPr>
          <p:spPr>
            <a:xfrm>
              <a:off x="6642847" y="3270100"/>
              <a:ext cx="923363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50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EBF77A-84BC-F524-9DED-DCC27489CEDE}"/>
                </a:ext>
              </a:extLst>
            </p:cNvPr>
            <p:cNvSpPr txBox="1"/>
            <p:nvPr/>
          </p:nvSpPr>
          <p:spPr>
            <a:xfrm>
              <a:off x="8494084" y="3270100"/>
              <a:ext cx="761996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40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3CCB64-733A-C2EF-0EEF-0FC2CFFC686A}"/>
                </a:ext>
              </a:extLst>
            </p:cNvPr>
            <p:cNvSpPr txBox="1"/>
            <p:nvPr/>
          </p:nvSpPr>
          <p:spPr>
            <a:xfrm>
              <a:off x="7566210" y="3270100"/>
              <a:ext cx="923363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50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EE95E-FE68-5C53-5E89-6A7AECB123F3}"/>
                </a:ext>
              </a:extLst>
            </p:cNvPr>
            <p:cNvSpPr txBox="1"/>
            <p:nvPr/>
          </p:nvSpPr>
          <p:spPr>
            <a:xfrm>
              <a:off x="9260592" y="3270100"/>
              <a:ext cx="636488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D8556-F63A-60BF-B541-54BB484FFA2D}"/>
              </a:ext>
            </a:extLst>
          </p:cNvPr>
          <p:cNvGrpSpPr/>
          <p:nvPr/>
        </p:nvGrpSpPr>
        <p:grpSpPr>
          <a:xfrm>
            <a:off x="2450349" y="4682588"/>
            <a:ext cx="7455650" cy="990052"/>
            <a:chOff x="2450349" y="4682588"/>
            <a:chExt cx="7455650" cy="9900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5B06BB-6787-6FA3-5C15-A171261BAAE1}"/>
                </a:ext>
              </a:extLst>
            </p:cNvPr>
            <p:cNvSpPr txBox="1"/>
            <p:nvPr/>
          </p:nvSpPr>
          <p:spPr>
            <a:xfrm>
              <a:off x="2450349" y="4682588"/>
              <a:ext cx="1807883" cy="36933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0F6BAC-1EE8-F37B-5724-A9EC948CC200}"/>
                </a:ext>
              </a:extLst>
            </p:cNvPr>
            <p:cNvSpPr txBox="1"/>
            <p:nvPr/>
          </p:nvSpPr>
          <p:spPr>
            <a:xfrm>
              <a:off x="4258232" y="4682588"/>
              <a:ext cx="1290919" cy="36933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70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B4B30E-BF45-B5B7-3EE5-9C6AF0AD63F1}"/>
                </a:ext>
              </a:extLst>
            </p:cNvPr>
            <p:cNvSpPr txBox="1"/>
            <p:nvPr/>
          </p:nvSpPr>
          <p:spPr>
            <a:xfrm>
              <a:off x="5549152" y="4682588"/>
              <a:ext cx="1093694" cy="36933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60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1EC526-F9BF-F713-CC00-81A6F1401653}"/>
                </a:ext>
              </a:extLst>
            </p:cNvPr>
            <p:cNvSpPr txBox="1"/>
            <p:nvPr/>
          </p:nvSpPr>
          <p:spPr>
            <a:xfrm>
              <a:off x="6642846" y="4682588"/>
              <a:ext cx="923363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50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6CA482-1087-DC9C-64EA-8CCEB96483BE}"/>
                </a:ext>
              </a:extLst>
            </p:cNvPr>
            <p:cNvSpPr txBox="1"/>
            <p:nvPr/>
          </p:nvSpPr>
          <p:spPr>
            <a:xfrm>
              <a:off x="8494083" y="4682588"/>
              <a:ext cx="761996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40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B81214-3969-6435-E133-7C417941BD40}"/>
                </a:ext>
              </a:extLst>
            </p:cNvPr>
            <p:cNvSpPr txBox="1"/>
            <p:nvPr/>
          </p:nvSpPr>
          <p:spPr>
            <a:xfrm>
              <a:off x="7566209" y="4682588"/>
              <a:ext cx="923363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50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EE3D6D-4663-8C07-3080-D6CFCE2EDB74}"/>
                </a:ext>
              </a:extLst>
            </p:cNvPr>
            <p:cNvSpPr txBox="1"/>
            <p:nvPr/>
          </p:nvSpPr>
          <p:spPr>
            <a:xfrm>
              <a:off x="9260591" y="4682588"/>
              <a:ext cx="636488" cy="36933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4AF5BC-D6CB-B99B-1500-84CA4EB8FE69}"/>
                </a:ext>
              </a:extLst>
            </p:cNvPr>
            <p:cNvSpPr txBox="1"/>
            <p:nvPr/>
          </p:nvSpPr>
          <p:spPr>
            <a:xfrm>
              <a:off x="4258232" y="5066873"/>
              <a:ext cx="704061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200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E421C1-CB71-A38A-F759-6DA12B071CA4}"/>
                </a:ext>
              </a:extLst>
            </p:cNvPr>
            <p:cNvSpPr txBox="1"/>
            <p:nvPr/>
          </p:nvSpPr>
          <p:spPr>
            <a:xfrm>
              <a:off x="5549151" y="5303308"/>
              <a:ext cx="1093694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400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291ECB-0108-43EE-CC9D-BCFB183962B7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2450349" y="5251539"/>
              <a:ext cx="180788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0030B5-0EBD-97E6-4CB8-2FC3CBBDCD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349" y="5487974"/>
              <a:ext cx="327022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9419C9-5459-8F69-1A6B-345CCD4DAB1D}"/>
                </a:ext>
              </a:extLst>
            </p:cNvPr>
            <p:cNvCxnSpPr>
              <a:cxnSpLocks/>
            </p:cNvCxnSpPr>
            <p:nvPr/>
          </p:nvCxnSpPr>
          <p:spPr>
            <a:xfrm>
              <a:off x="6470985" y="5495322"/>
              <a:ext cx="343501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2565B5-CD31-76E6-ED77-8DA6153B5D22}"/>
                </a:ext>
              </a:extLst>
            </p:cNvPr>
            <p:cNvCxnSpPr>
              <a:cxnSpLocks/>
            </p:cNvCxnSpPr>
            <p:nvPr/>
          </p:nvCxnSpPr>
          <p:spPr>
            <a:xfrm>
              <a:off x="4889477" y="5243933"/>
              <a:ext cx="12065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B138F00-BDC0-40B4-7690-3F270DF9EAD3}"/>
              </a:ext>
            </a:extLst>
          </p:cNvPr>
          <p:cNvSpPr txBox="1"/>
          <p:nvPr/>
        </p:nvSpPr>
        <p:spPr>
          <a:xfrm>
            <a:off x="4903691" y="2135256"/>
            <a:ext cx="1807883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EC186-BC11-0632-44C7-BB49652D0E27}"/>
              </a:ext>
            </a:extLst>
          </p:cNvPr>
          <p:cNvSpPr txBox="1"/>
          <p:nvPr/>
        </p:nvSpPr>
        <p:spPr>
          <a:xfrm>
            <a:off x="3186395" y="2211244"/>
            <a:ext cx="1290919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DDEDEC-7CFB-F74F-AFB7-ABE11C80DD78}"/>
              </a:ext>
            </a:extLst>
          </p:cNvPr>
          <p:cNvSpPr txBox="1"/>
          <p:nvPr/>
        </p:nvSpPr>
        <p:spPr>
          <a:xfrm>
            <a:off x="1641837" y="2126214"/>
            <a:ext cx="1093694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60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8C62AA-EC8E-0D29-F073-46C689CBC06C}"/>
              </a:ext>
            </a:extLst>
          </p:cNvPr>
          <p:cNvSpPr txBox="1"/>
          <p:nvPr/>
        </p:nvSpPr>
        <p:spPr>
          <a:xfrm>
            <a:off x="10254290" y="2124301"/>
            <a:ext cx="923363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08F952-CB04-D8B3-E82E-43E9BC7CE707}"/>
              </a:ext>
            </a:extLst>
          </p:cNvPr>
          <p:cNvSpPr txBox="1"/>
          <p:nvPr/>
        </p:nvSpPr>
        <p:spPr>
          <a:xfrm>
            <a:off x="9206757" y="2211244"/>
            <a:ext cx="761996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40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3788FA-6E34-62FF-D9DE-BDFD9D8FC37C}"/>
              </a:ext>
            </a:extLst>
          </p:cNvPr>
          <p:cNvSpPr txBox="1"/>
          <p:nvPr/>
        </p:nvSpPr>
        <p:spPr>
          <a:xfrm>
            <a:off x="8024567" y="2129463"/>
            <a:ext cx="923363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50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CC1642-7D9E-E41F-648A-C59F923EF514}"/>
              </a:ext>
            </a:extLst>
          </p:cNvPr>
          <p:cNvSpPr txBox="1"/>
          <p:nvPr/>
        </p:nvSpPr>
        <p:spPr>
          <a:xfrm>
            <a:off x="7078200" y="2211244"/>
            <a:ext cx="636488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30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14F05E-AF39-DEAE-5427-1FDF0EC4F3CC}"/>
              </a:ext>
            </a:extLst>
          </p:cNvPr>
          <p:cNvSpPr txBox="1"/>
          <p:nvPr/>
        </p:nvSpPr>
        <p:spPr>
          <a:xfrm>
            <a:off x="5519678" y="5657159"/>
            <a:ext cx="2246333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N50 = 60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D804EC-699A-0588-9F59-8AD5ECEA0559}"/>
              </a:ext>
            </a:extLst>
          </p:cNvPr>
          <p:cNvSpPr txBox="1"/>
          <p:nvPr/>
        </p:nvSpPr>
        <p:spPr>
          <a:xfrm>
            <a:off x="2600695" y="6446404"/>
            <a:ext cx="680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Adapted from </a:t>
            </a:r>
            <a:r>
              <a:rPr lang="en-GB" sz="1600" dirty="0">
                <a:hlinkClick r:id="rId2"/>
              </a:rPr>
              <a:t>https://www.molecularecologist.com/2017/03/29/whats-n50/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4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5BE5E-DF5A-1985-6A6D-9C91A8DE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AFFD8-8228-5E8C-FAFB-E5FE74B85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5"/>
          <a:stretch/>
        </p:blipFill>
        <p:spPr>
          <a:xfrm>
            <a:off x="3726872" y="323381"/>
            <a:ext cx="8267017" cy="5790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ECB34-C6E9-3B7F-D5BB-32FC46F51ED4}"/>
              </a:ext>
            </a:extLst>
          </p:cNvPr>
          <p:cNvSpPr txBox="1"/>
          <p:nvPr/>
        </p:nvSpPr>
        <p:spPr>
          <a:xfrm>
            <a:off x="3813717" y="6410779"/>
            <a:ext cx="559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Screenshot from </a:t>
            </a:r>
            <a:r>
              <a:rPr lang="en-GB" dirty="0">
                <a:hlinkClick r:id="rId3"/>
              </a:rPr>
              <a:t>http://quast.sourceforge.net/</a:t>
            </a:r>
            <a:r>
              <a:rPr lang="en-GB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2F7603-1FBD-7E5A-02D3-FA49A7C38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2888671" cy="4530725"/>
          </a:xfrm>
        </p:spPr>
        <p:txBody>
          <a:bodyPr>
            <a:normAutofit/>
          </a:bodyPr>
          <a:lstStyle/>
          <a:p>
            <a:r>
              <a:rPr lang="en-GB" sz="2400" dirty="0"/>
              <a:t>Evaluates assemblies by computing various metrics</a:t>
            </a:r>
          </a:p>
          <a:p>
            <a:endParaRPr lang="en-GB" sz="2400" dirty="0"/>
          </a:p>
          <a:p>
            <a:r>
              <a:rPr lang="en-GB" sz="2400" dirty="0" err="1"/>
              <a:t>metaQUAST</a:t>
            </a:r>
            <a:r>
              <a:rPr lang="en-GB" sz="2400" dirty="0"/>
              <a:t> is the metagenomic version of QUAST</a:t>
            </a:r>
          </a:p>
        </p:txBody>
      </p:sp>
    </p:spTree>
    <p:extLst>
      <p:ext uri="{BB962C8B-B14F-4D97-AF65-F5344CB8AC3E}">
        <p14:creationId xmlns:p14="http://schemas.microsoft.com/office/powerpoint/2010/main" val="2463180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B07A6-B89E-8369-66C8-F2E6003A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run QUAST?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624F7-193E-6D76-8CB3-9D1E96762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11236890" cy="4530725"/>
          </a:xfrm>
        </p:spPr>
        <p:txBody>
          <a:bodyPr/>
          <a:lstStyle/>
          <a:p>
            <a:r>
              <a:rPr lang="en-GB" dirty="0"/>
              <a:t>Without reference genomes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metaquast.py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-t 8 -o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metaquast_out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contigs.fasta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With reference genomes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metaquast.py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-t 8 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		–r ref1.fasta,ref2.fasta,ref3.fasta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		-o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metaquast_out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contigs.fasta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952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7724-AE92-ACBE-FE4A-52A3C6D3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A1607-5AAB-87E8-34D2-A9BFBBD47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2680855" cy="4530725"/>
          </a:xfrm>
        </p:spPr>
        <p:txBody>
          <a:bodyPr>
            <a:normAutofit/>
          </a:bodyPr>
          <a:lstStyle/>
          <a:p>
            <a:r>
              <a:rPr lang="en-GB" sz="2400" dirty="0" err="1"/>
              <a:t>metaQUAST</a:t>
            </a:r>
            <a:r>
              <a:rPr lang="en-GB" sz="2400" dirty="0"/>
              <a:t> results on the assembly of the wastewater samples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5A60319-A55A-0BDC-F4AA-C8FC0524C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446231"/>
            <a:ext cx="8042233" cy="55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1D2F-D056-8E30-2BDA-4DA005E7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Library Problem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B2041-CC94-E74F-7D3F-A99DB4049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3" y="2081548"/>
            <a:ext cx="2161766" cy="2161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48F9E-42F3-2865-B496-54450B3EA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36" y="2081547"/>
            <a:ext cx="2175624" cy="2161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B441A-F2E7-0CCF-7F1F-377103140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165" y="2081548"/>
            <a:ext cx="2609110" cy="21862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9DCDAA-9DD8-847A-F82C-CC39A38F57A9}"/>
              </a:ext>
            </a:extLst>
          </p:cNvPr>
          <p:cNvGrpSpPr/>
          <p:nvPr/>
        </p:nvGrpSpPr>
        <p:grpSpPr>
          <a:xfrm>
            <a:off x="1067301" y="4541505"/>
            <a:ext cx="3217983" cy="1070894"/>
            <a:chOff x="1241475" y="5249075"/>
            <a:chExt cx="3217983" cy="1070894"/>
          </a:xfrm>
        </p:grpSpPr>
        <p:sp>
          <p:nvSpPr>
            <p:cNvPr id="8" name="Curved Right Arrow 7">
              <a:extLst>
                <a:ext uri="{FF2B5EF4-FFF2-40B4-BE49-F238E27FC236}">
                  <a16:creationId xmlns:a16="http://schemas.microsoft.com/office/drawing/2014/main" id="{55DA65A1-3B45-FC79-AA81-FD7CFAFB8377}"/>
                </a:ext>
              </a:extLst>
            </p:cNvPr>
            <p:cNvSpPr/>
            <p:nvPr/>
          </p:nvSpPr>
          <p:spPr>
            <a:xfrm rot="16200000">
              <a:off x="2499686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C7F4CA-3791-DE9C-E118-B43E02970D83}"/>
                </a:ext>
              </a:extLst>
            </p:cNvPr>
            <p:cNvSpPr txBox="1"/>
            <p:nvPr/>
          </p:nvSpPr>
          <p:spPr>
            <a:xfrm>
              <a:off x="1878817" y="5950637"/>
              <a:ext cx="1814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Obtain Books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EA72F2-D866-F7A0-5F6C-B623D72D964A}"/>
              </a:ext>
            </a:extLst>
          </p:cNvPr>
          <p:cNvGrpSpPr/>
          <p:nvPr/>
        </p:nvGrpSpPr>
        <p:grpSpPr>
          <a:xfrm>
            <a:off x="4467948" y="4541505"/>
            <a:ext cx="3217983" cy="1070894"/>
            <a:chOff x="4642122" y="5249075"/>
            <a:chExt cx="3217983" cy="1070894"/>
          </a:xfrm>
        </p:grpSpPr>
        <p:sp>
          <p:nvSpPr>
            <p:cNvPr id="11" name="Curved Right Arrow 10">
              <a:extLst>
                <a:ext uri="{FF2B5EF4-FFF2-40B4-BE49-F238E27FC236}">
                  <a16:creationId xmlns:a16="http://schemas.microsoft.com/office/drawing/2014/main" id="{AEA18D01-B2B7-9D8B-142F-BBC1156DBB52}"/>
                </a:ext>
              </a:extLst>
            </p:cNvPr>
            <p:cNvSpPr/>
            <p:nvPr/>
          </p:nvSpPr>
          <p:spPr>
            <a:xfrm rot="16200000">
              <a:off x="5900333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FC64A2-8378-6FEE-897A-43E42591A688}"/>
                </a:ext>
              </a:extLst>
            </p:cNvPr>
            <p:cNvSpPr txBox="1"/>
            <p:nvPr/>
          </p:nvSpPr>
          <p:spPr>
            <a:xfrm>
              <a:off x="5343748" y="5950637"/>
              <a:ext cx="2224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Shred the Books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DFAFCD-0109-179D-5567-881F7E3A5181}"/>
              </a:ext>
            </a:extLst>
          </p:cNvPr>
          <p:cNvGrpSpPr/>
          <p:nvPr/>
        </p:nvGrpSpPr>
        <p:grpSpPr>
          <a:xfrm>
            <a:off x="7968282" y="4541505"/>
            <a:ext cx="3217983" cy="1069037"/>
            <a:chOff x="8142456" y="5249075"/>
            <a:chExt cx="3217983" cy="1069037"/>
          </a:xfrm>
        </p:grpSpPr>
        <p:sp>
          <p:nvSpPr>
            <p:cNvPr id="14" name="Curved Right Arrow 13">
              <a:extLst>
                <a:ext uri="{FF2B5EF4-FFF2-40B4-BE49-F238E27FC236}">
                  <a16:creationId xmlns:a16="http://schemas.microsoft.com/office/drawing/2014/main" id="{DE6DED4D-591E-AD43-3344-CB142EBBDCD6}"/>
                </a:ext>
              </a:extLst>
            </p:cNvPr>
            <p:cNvSpPr/>
            <p:nvPr/>
          </p:nvSpPr>
          <p:spPr>
            <a:xfrm rot="16200000">
              <a:off x="9400667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3234A4-AAD1-7F17-6AF9-B6714FF029D8}"/>
                </a:ext>
              </a:extLst>
            </p:cNvPr>
            <p:cNvSpPr txBox="1"/>
            <p:nvPr/>
          </p:nvSpPr>
          <p:spPr>
            <a:xfrm>
              <a:off x="8808679" y="5948780"/>
              <a:ext cx="2224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Recover the Books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5324D4-964E-219C-2E28-BA56B26100E2}"/>
              </a:ext>
            </a:extLst>
          </p:cNvPr>
          <p:cNvGrpSpPr/>
          <p:nvPr/>
        </p:nvGrpSpPr>
        <p:grpSpPr>
          <a:xfrm>
            <a:off x="10035890" y="2190179"/>
            <a:ext cx="1646569" cy="2001472"/>
            <a:chOff x="10210064" y="2897749"/>
            <a:chExt cx="1646569" cy="200147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689D58-FB72-E4F6-B2B6-CB3BF025313F}"/>
                </a:ext>
              </a:extLst>
            </p:cNvPr>
            <p:cNvGrpSpPr/>
            <p:nvPr/>
          </p:nvGrpSpPr>
          <p:grpSpPr>
            <a:xfrm>
              <a:off x="10210064" y="2897749"/>
              <a:ext cx="1646569" cy="1439502"/>
              <a:chOff x="9921014" y="2836068"/>
              <a:chExt cx="1646569" cy="143950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F71394C-01E1-B792-3440-F5ABC3ACC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429" t="53743" r="61535" b="30585"/>
              <a:stretch/>
            </p:blipFill>
            <p:spPr>
              <a:xfrm>
                <a:off x="10801352" y="2836068"/>
                <a:ext cx="639275" cy="50004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12981DB-D8D3-120D-90DC-10213CE098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0177" t="73561" r="9413" b="6522"/>
              <a:stretch/>
            </p:blipFill>
            <p:spPr>
              <a:xfrm>
                <a:off x="10750749" y="3429000"/>
                <a:ext cx="816834" cy="79708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519CD9A-CFAD-78F0-F9F5-801101EE6E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729" t="73273" r="37789" b="6763"/>
              <a:stretch/>
            </p:blipFill>
            <p:spPr>
              <a:xfrm>
                <a:off x="9921014" y="2880620"/>
                <a:ext cx="662513" cy="139495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0C2FE4-AC8F-5269-865B-8B9B1BAE370E}"/>
                </a:ext>
              </a:extLst>
            </p:cNvPr>
            <p:cNvSpPr txBox="1"/>
            <p:nvPr/>
          </p:nvSpPr>
          <p:spPr>
            <a:xfrm>
              <a:off x="10786444" y="4314446"/>
              <a:ext cx="9432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…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1FBA4C7-C24D-C415-4140-00B664703356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376377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1D2F-D056-8E30-2BDA-4DA005E7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Metagenome Assembly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0E724E-C795-C2D5-A7E0-68639D167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2" b="675"/>
          <a:stretch/>
        </p:blipFill>
        <p:spPr>
          <a:xfrm>
            <a:off x="749956" y="1836957"/>
            <a:ext cx="1581006" cy="29495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A0FC13-BEE2-6B7F-6F7D-CC49F86CE6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7282" y1="32733" x2="54410" y2="31867"/>
                        <a14:foregroundMark x1="54410" y1="31867" x2="48000" y2="32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49" t="21916" r="16186" b="14306"/>
          <a:stretch/>
        </p:blipFill>
        <p:spPr>
          <a:xfrm>
            <a:off x="3085321" y="2081194"/>
            <a:ext cx="2832295" cy="2090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4E6C26-842A-5E23-FE54-FCDF0C84D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8332" y="2404931"/>
            <a:ext cx="3406779" cy="1456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6B2E07-CCD0-1954-CE2B-2BBC800299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3064" y="2081194"/>
            <a:ext cx="2165390" cy="232061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D3A6AED-722D-5CDE-7550-D2F10957E3A9}"/>
              </a:ext>
            </a:extLst>
          </p:cNvPr>
          <p:cNvGrpSpPr/>
          <p:nvPr/>
        </p:nvGrpSpPr>
        <p:grpSpPr>
          <a:xfrm>
            <a:off x="1063091" y="4541152"/>
            <a:ext cx="3217983" cy="1070894"/>
            <a:chOff x="1241475" y="5249075"/>
            <a:chExt cx="3217983" cy="1070894"/>
          </a:xfrm>
        </p:grpSpPr>
        <p:sp>
          <p:nvSpPr>
            <p:cNvPr id="22" name="Curved Right Arrow 21">
              <a:extLst>
                <a:ext uri="{FF2B5EF4-FFF2-40B4-BE49-F238E27FC236}">
                  <a16:creationId xmlns:a16="http://schemas.microsoft.com/office/drawing/2014/main" id="{8055E517-73C3-ECA6-8117-72B9EFDF1D42}"/>
                </a:ext>
              </a:extLst>
            </p:cNvPr>
            <p:cNvSpPr/>
            <p:nvPr/>
          </p:nvSpPr>
          <p:spPr>
            <a:xfrm rot="16200000">
              <a:off x="2499686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411F5B-2505-02D2-4F7E-2EF5AFB66A78}"/>
                </a:ext>
              </a:extLst>
            </p:cNvPr>
            <p:cNvSpPr txBox="1"/>
            <p:nvPr/>
          </p:nvSpPr>
          <p:spPr>
            <a:xfrm>
              <a:off x="1491175" y="5950637"/>
              <a:ext cx="2823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Environmental Sample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3FB7D8-E489-E0C1-A6A4-D71EB945BE23}"/>
              </a:ext>
            </a:extLst>
          </p:cNvPr>
          <p:cNvGrpSpPr/>
          <p:nvPr/>
        </p:nvGrpSpPr>
        <p:grpSpPr>
          <a:xfrm>
            <a:off x="4463738" y="4541152"/>
            <a:ext cx="3217983" cy="1070894"/>
            <a:chOff x="4642122" y="5249075"/>
            <a:chExt cx="3217983" cy="1070894"/>
          </a:xfrm>
        </p:grpSpPr>
        <p:sp>
          <p:nvSpPr>
            <p:cNvPr id="25" name="Curved Right Arrow 24">
              <a:extLst>
                <a:ext uri="{FF2B5EF4-FFF2-40B4-BE49-F238E27FC236}">
                  <a16:creationId xmlns:a16="http://schemas.microsoft.com/office/drawing/2014/main" id="{6BD00334-299B-FA60-FEF4-0F171F848808}"/>
                </a:ext>
              </a:extLst>
            </p:cNvPr>
            <p:cNvSpPr/>
            <p:nvPr/>
          </p:nvSpPr>
          <p:spPr>
            <a:xfrm rot="16200000">
              <a:off x="5900333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818DB8-D3DD-491B-2172-6E5BE2715329}"/>
                </a:ext>
              </a:extLst>
            </p:cNvPr>
            <p:cNvSpPr txBox="1"/>
            <p:nvPr/>
          </p:nvSpPr>
          <p:spPr>
            <a:xfrm>
              <a:off x="5125683" y="5950637"/>
              <a:ext cx="26896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Sequence the Sample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239ED6-1811-C92E-9896-E2C60E214CDB}"/>
              </a:ext>
            </a:extLst>
          </p:cNvPr>
          <p:cNvGrpSpPr/>
          <p:nvPr/>
        </p:nvGrpSpPr>
        <p:grpSpPr>
          <a:xfrm>
            <a:off x="7964072" y="4541152"/>
            <a:ext cx="3217983" cy="1069037"/>
            <a:chOff x="8142456" y="5249075"/>
            <a:chExt cx="3217983" cy="1069037"/>
          </a:xfrm>
        </p:grpSpPr>
        <p:sp>
          <p:nvSpPr>
            <p:cNvPr id="28" name="Curved Right Arrow 27">
              <a:extLst>
                <a:ext uri="{FF2B5EF4-FFF2-40B4-BE49-F238E27FC236}">
                  <a16:creationId xmlns:a16="http://schemas.microsoft.com/office/drawing/2014/main" id="{385732FD-B89C-5644-6194-20F801A8947B}"/>
                </a:ext>
              </a:extLst>
            </p:cNvPr>
            <p:cNvSpPr/>
            <p:nvPr/>
          </p:nvSpPr>
          <p:spPr>
            <a:xfrm rot="16200000">
              <a:off x="9400667" y="3990864"/>
              <a:ext cx="701562" cy="3217983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394F89-64B7-AF85-BA57-0FF81C48EBEA}"/>
                </a:ext>
              </a:extLst>
            </p:cNvPr>
            <p:cNvSpPr txBox="1"/>
            <p:nvPr/>
          </p:nvSpPr>
          <p:spPr>
            <a:xfrm>
              <a:off x="8626017" y="5948780"/>
              <a:ext cx="2557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Recover the Genomes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91D62A-16C0-3FB0-2907-E9BC83D96D49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32831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1D2F-D056-8E30-2BDA-4DA005E7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need Assembly?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28A4E-B4DB-C04B-EE1B-3C04C24B1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89"/>
            <a:ext cx="7629396" cy="4530725"/>
          </a:xfrm>
        </p:spPr>
        <p:txBody>
          <a:bodyPr>
            <a:normAutofit lnSpcReduction="10000"/>
          </a:bodyPr>
          <a:lstStyle/>
          <a:p>
            <a:r>
              <a:rPr lang="en-AU" dirty="0"/>
              <a:t>Problem: the longest single sequence possible is 1,000 bp, and most technology is 50-500 bp.</a:t>
            </a:r>
          </a:p>
          <a:p>
            <a:r>
              <a:rPr lang="en-AU" dirty="0"/>
              <a:t>Long read technologies are still not enough.</a:t>
            </a:r>
          </a:p>
          <a:p>
            <a:endParaRPr lang="en-AU" dirty="0"/>
          </a:p>
          <a:p>
            <a:r>
              <a:rPr lang="en-AU" dirty="0"/>
              <a:t>Human genome is 3,000,000,000 bp.</a:t>
            </a:r>
          </a:p>
          <a:p>
            <a:r>
              <a:rPr lang="en-AU" dirty="0"/>
              <a:t>Microbial genomes are 2,000,000 bp.</a:t>
            </a:r>
          </a:p>
          <a:p>
            <a:endParaRPr lang="en-AU" dirty="0"/>
          </a:p>
          <a:p>
            <a:r>
              <a:rPr lang="en-AU" dirty="0"/>
              <a:t>Therefore how do you sequence a whole genome?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FE2E6-6DF0-D1BD-0188-79C88645A12E}"/>
              </a:ext>
            </a:extLst>
          </p:cNvPr>
          <p:cNvSpPr txBox="1"/>
          <p:nvPr/>
        </p:nvSpPr>
        <p:spPr>
          <a:xfrm>
            <a:off x="5533901" y="6410779"/>
            <a:ext cx="387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Prof Rob Edward’s slides</a:t>
            </a:r>
          </a:p>
        </p:txBody>
      </p:sp>
      <p:pic>
        <p:nvPicPr>
          <p:cNvPr id="1026" name="Picture 2" descr="Pin by Carlos Joao on Anthropology | Human genome, Museum education, Genome">
            <a:extLst>
              <a:ext uri="{FF2B5EF4-FFF2-40B4-BE49-F238E27FC236}">
                <a16:creationId xmlns:a16="http://schemas.microsoft.com/office/drawing/2014/main" id="{380DA643-99A8-5B63-2111-D8A81863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756" y="927202"/>
            <a:ext cx="3732495" cy="49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6C77E6-D77C-D480-9145-81699F392F5D}"/>
              </a:ext>
            </a:extLst>
          </p:cNvPr>
          <p:cNvSpPr txBox="1"/>
          <p:nvPr/>
        </p:nvSpPr>
        <p:spPr>
          <a:xfrm>
            <a:off x="8429289" y="5903862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Image Source: </a:t>
            </a:r>
            <a:r>
              <a:rPr lang="en-GB" dirty="0">
                <a:hlinkClick r:id="rId4"/>
              </a:rPr>
              <a:t>Pinterest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168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D61E-6BD4-3E5D-6F56-2027E081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Multiple Copies of a Genome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5AB54-0FF5-6F94-FA99-D74E84A7DD2E}"/>
              </a:ext>
            </a:extLst>
          </p:cNvPr>
          <p:cNvSpPr/>
          <p:nvPr/>
        </p:nvSpPr>
        <p:spPr>
          <a:xfrm>
            <a:off x="533399" y="2743201"/>
            <a:ext cx="1121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03FDD9-15DA-6A0D-5E5B-8D589111F993}"/>
              </a:ext>
            </a:extLst>
          </p:cNvPr>
          <p:cNvSpPr/>
          <p:nvPr/>
        </p:nvSpPr>
        <p:spPr>
          <a:xfrm>
            <a:off x="533399" y="3050978"/>
            <a:ext cx="1121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E68706-AAF4-E8E3-D8DB-0FC24C9E4EF6}"/>
              </a:ext>
            </a:extLst>
          </p:cNvPr>
          <p:cNvSpPr/>
          <p:nvPr/>
        </p:nvSpPr>
        <p:spPr>
          <a:xfrm>
            <a:off x="533399" y="3358755"/>
            <a:ext cx="1121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F1BE5D-29CE-FDC9-9B5D-A5682A137260}"/>
              </a:ext>
            </a:extLst>
          </p:cNvPr>
          <p:cNvSpPr/>
          <p:nvPr/>
        </p:nvSpPr>
        <p:spPr>
          <a:xfrm>
            <a:off x="533399" y="3666532"/>
            <a:ext cx="1121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BF953E-DD5D-5337-6AB5-A14216F826B7}"/>
              </a:ext>
            </a:extLst>
          </p:cNvPr>
          <p:cNvSpPr/>
          <p:nvPr/>
        </p:nvSpPr>
        <p:spPr>
          <a:xfrm>
            <a:off x="533399" y="1894089"/>
            <a:ext cx="1121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DE6D72-218E-6091-96A0-F99053F24B2D}"/>
              </a:ext>
            </a:extLst>
          </p:cNvPr>
          <p:cNvCxnSpPr>
            <a:stCxn id="15" idx="2"/>
            <a:endCxn id="5" idx="0"/>
          </p:cNvCxnSpPr>
          <p:nvPr/>
        </p:nvCxnSpPr>
        <p:spPr>
          <a:xfrm>
            <a:off x="6139543" y="2201866"/>
            <a:ext cx="0" cy="541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966B33C-03A2-817E-B0D6-E7C347C73417}"/>
              </a:ext>
            </a:extLst>
          </p:cNvPr>
          <p:cNvSpPr txBox="1"/>
          <p:nvPr/>
        </p:nvSpPr>
        <p:spPr>
          <a:xfrm>
            <a:off x="6372290" y="2204592"/>
            <a:ext cx="2077223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Make copies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459FBB-B2C2-EB65-20B1-F1A17E8AA9DE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137066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D61E-6BD4-3E5D-6F56-2027E0811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51"/>
            <a:ext cx="11125200" cy="851103"/>
          </a:xfrm>
        </p:spPr>
        <p:txBody>
          <a:bodyPr>
            <a:normAutofit fontScale="90000"/>
          </a:bodyPr>
          <a:lstStyle/>
          <a:p>
            <a:r>
              <a:rPr lang="en-GB" dirty="0"/>
              <a:t> Breaking the Genomes at Random Positions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5AB54-0FF5-6F94-FA99-D74E84A7DD2E}"/>
              </a:ext>
            </a:extLst>
          </p:cNvPr>
          <p:cNvSpPr/>
          <p:nvPr/>
        </p:nvSpPr>
        <p:spPr>
          <a:xfrm>
            <a:off x="533399" y="2743201"/>
            <a:ext cx="1121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03FDD9-15DA-6A0D-5E5B-8D589111F993}"/>
              </a:ext>
            </a:extLst>
          </p:cNvPr>
          <p:cNvSpPr/>
          <p:nvPr/>
        </p:nvSpPr>
        <p:spPr>
          <a:xfrm>
            <a:off x="533399" y="3050978"/>
            <a:ext cx="1121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E68706-AAF4-E8E3-D8DB-0FC24C9E4EF6}"/>
              </a:ext>
            </a:extLst>
          </p:cNvPr>
          <p:cNvSpPr/>
          <p:nvPr/>
        </p:nvSpPr>
        <p:spPr>
          <a:xfrm>
            <a:off x="533399" y="3358755"/>
            <a:ext cx="1121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F1BE5D-29CE-FDC9-9B5D-A5682A137260}"/>
              </a:ext>
            </a:extLst>
          </p:cNvPr>
          <p:cNvSpPr/>
          <p:nvPr/>
        </p:nvSpPr>
        <p:spPr>
          <a:xfrm>
            <a:off x="533399" y="3666532"/>
            <a:ext cx="1121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b="0" i="0" dirty="0">
                <a:latin typeface="Lucida Console" pitchFamily="49" charset="0"/>
              </a:rPr>
              <a:t>CTGATGATGGACTACGCTACTACTGCTAGCTGTATTACGATCAGCTACCACATCGTAGCTACGATGCATTAGCAAGCTATCGGATCAGCTACCACATCGTAGC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BB81C0-0018-6220-3951-71C88525E226}"/>
              </a:ext>
            </a:extLst>
          </p:cNvPr>
          <p:cNvGrpSpPr/>
          <p:nvPr/>
        </p:nvGrpSpPr>
        <p:grpSpPr>
          <a:xfrm>
            <a:off x="1447801" y="2717432"/>
            <a:ext cx="9677386" cy="333545"/>
            <a:chOff x="1447801" y="2717432"/>
            <a:chExt cx="9677386" cy="333545"/>
          </a:xfrm>
        </p:grpSpPr>
        <p:sp>
          <p:nvSpPr>
            <p:cNvPr id="14" name="5-Point Star 17">
              <a:extLst>
                <a:ext uri="{FF2B5EF4-FFF2-40B4-BE49-F238E27FC236}">
                  <a16:creationId xmlns:a16="http://schemas.microsoft.com/office/drawing/2014/main" id="{A0107E91-3BEC-0D10-476C-DF4DA53B2748}"/>
                </a:ext>
              </a:extLst>
            </p:cNvPr>
            <p:cNvSpPr/>
            <p:nvPr/>
          </p:nvSpPr>
          <p:spPr bwMode="auto">
            <a:xfrm>
              <a:off x="4125683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" name="5-Point Star 17">
              <a:extLst>
                <a:ext uri="{FF2B5EF4-FFF2-40B4-BE49-F238E27FC236}">
                  <a16:creationId xmlns:a16="http://schemas.microsoft.com/office/drawing/2014/main" id="{9B59B769-B50A-9307-011A-2335C08CB641}"/>
                </a:ext>
              </a:extLst>
            </p:cNvPr>
            <p:cNvSpPr/>
            <p:nvPr/>
          </p:nvSpPr>
          <p:spPr bwMode="auto">
            <a:xfrm>
              <a:off x="2786742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" name="5-Point Star 17">
              <a:extLst>
                <a:ext uri="{FF2B5EF4-FFF2-40B4-BE49-F238E27FC236}">
                  <a16:creationId xmlns:a16="http://schemas.microsoft.com/office/drawing/2014/main" id="{D7924C82-4C15-E0E7-C1A1-A4F39DECAFB2}"/>
                </a:ext>
              </a:extLst>
            </p:cNvPr>
            <p:cNvSpPr/>
            <p:nvPr/>
          </p:nvSpPr>
          <p:spPr bwMode="auto">
            <a:xfrm>
              <a:off x="1447801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8" name="5-Point Star 17">
              <a:extLst>
                <a:ext uri="{FF2B5EF4-FFF2-40B4-BE49-F238E27FC236}">
                  <a16:creationId xmlns:a16="http://schemas.microsoft.com/office/drawing/2014/main" id="{3A16432D-E0AA-A900-0CEA-0A68F0FE95C9}"/>
                </a:ext>
              </a:extLst>
            </p:cNvPr>
            <p:cNvSpPr/>
            <p:nvPr/>
          </p:nvSpPr>
          <p:spPr bwMode="auto">
            <a:xfrm>
              <a:off x="5464624" y="2727850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9" name="5-Point Star 17">
              <a:extLst>
                <a:ext uri="{FF2B5EF4-FFF2-40B4-BE49-F238E27FC236}">
                  <a16:creationId xmlns:a16="http://schemas.microsoft.com/office/drawing/2014/main" id="{C8817FB9-B359-3A16-815E-F882802E2F4A}"/>
                </a:ext>
              </a:extLst>
            </p:cNvPr>
            <p:cNvSpPr/>
            <p:nvPr/>
          </p:nvSpPr>
          <p:spPr bwMode="auto">
            <a:xfrm>
              <a:off x="6803565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" name="5-Point Star 17">
              <a:extLst>
                <a:ext uri="{FF2B5EF4-FFF2-40B4-BE49-F238E27FC236}">
                  <a16:creationId xmlns:a16="http://schemas.microsoft.com/office/drawing/2014/main" id="{73E784BB-36D3-9CF6-BAF6-FCAB9366A479}"/>
                </a:ext>
              </a:extLst>
            </p:cNvPr>
            <p:cNvSpPr/>
            <p:nvPr/>
          </p:nvSpPr>
          <p:spPr bwMode="auto">
            <a:xfrm>
              <a:off x="8142506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1" name="5-Point Star 17">
              <a:extLst>
                <a:ext uri="{FF2B5EF4-FFF2-40B4-BE49-F238E27FC236}">
                  <a16:creationId xmlns:a16="http://schemas.microsoft.com/office/drawing/2014/main" id="{58450B86-2961-B313-3AEC-8899207812B2}"/>
                </a:ext>
              </a:extLst>
            </p:cNvPr>
            <p:cNvSpPr/>
            <p:nvPr/>
          </p:nvSpPr>
          <p:spPr bwMode="auto">
            <a:xfrm>
              <a:off x="9481447" y="2717432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5-Point Star 17">
              <a:extLst>
                <a:ext uri="{FF2B5EF4-FFF2-40B4-BE49-F238E27FC236}">
                  <a16:creationId xmlns:a16="http://schemas.microsoft.com/office/drawing/2014/main" id="{1CCAEB64-3E7E-6773-4B2B-92ECE8696B9D}"/>
                </a:ext>
              </a:extLst>
            </p:cNvPr>
            <p:cNvSpPr/>
            <p:nvPr/>
          </p:nvSpPr>
          <p:spPr bwMode="auto">
            <a:xfrm>
              <a:off x="10820388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2B89ED-0AAB-AA80-2A11-F373AD3D1DA8}"/>
              </a:ext>
            </a:extLst>
          </p:cNvPr>
          <p:cNvGrpSpPr/>
          <p:nvPr/>
        </p:nvGrpSpPr>
        <p:grpSpPr>
          <a:xfrm>
            <a:off x="1023265" y="3022190"/>
            <a:ext cx="9677386" cy="333545"/>
            <a:chOff x="1447801" y="2717432"/>
            <a:chExt cx="9677386" cy="333545"/>
          </a:xfrm>
        </p:grpSpPr>
        <p:sp>
          <p:nvSpPr>
            <p:cNvPr id="24" name="5-Point Star 17">
              <a:extLst>
                <a:ext uri="{FF2B5EF4-FFF2-40B4-BE49-F238E27FC236}">
                  <a16:creationId xmlns:a16="http://schemas.microsoft.com/office/drawing/2014/main" id="{EF876C5C-590A-056C-BABC-28E1DB8FA904}"/>
                </a:ext>
              </a:extLst>
            </p:cNvPr>
            <p:cNvSpPr/>
            <p:nvPr/>
          </p:nvSpPr>
          <p:spPr bwMode="auto">
            <a:xfrm>
              <a:off x="4125683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5" name="5-Point Star 17">
              <a:extLst>
                <a:ext uri="{FF2B5EF4-FFF2-40B4-BE49-F238E27FC236}">
                  <a16:creationId xmlns:a16="http://schemas.microsoft.com/office/drawing/2014/main" id="{6A876539-EBAB-81DE-6F19-6E81B89DBB58}"/>
                </a:ext>
              </a:extLst>
            </p:cNvPr>
            <p:cNvSpPr/>
            <p:nvPr/>
          </p:nvSpPr>
          <p:spPr bwMode="auto">
            <a:xfrm>
              <a:off x="2786742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6" name="5-Point Star 17">
              <a:extLst>
                <a:ext uri="{FF2B5EF4-FFF2-40B4-BE49-F238E27FC236}">
                  <a16:creationId xmlns:a16="http://schemas.microsoft.com/office/drawing/2014/main" id="{728B0612-766A-6021-6A29-69F7E2FB654E}"/>
                </a:ext>
              </a:extLst>
            </p:cNvPr>
            <p:cNvSpPr/>
            <p:nvPr/>
          </p:nvSpPr>
          <p:spPr bwMode="auto">
            <a:xfrm>
              <a:off x="1447801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" name="5-Point Star 17">
              <a:extLst>
                <a:ext uri="{FF2B5EF4-FFF2-40B4-BE49-F238E27FC236}">
                  <a16:creationId xmlns:a16="http://schemas.microsoft.com/office/drawing/2014/main" id="{E3B6AFE3-9770-E446-B171-B562E3B690AE}"/>
                </a:ext>
              </a:extLst>
            </p:cNvPr>
            <p:cNvSpPr/>
            <p:nvPr/>
          </p:nvSpPr>
          <p:spPr bwMode="auto">
            <a:xfrm>
              <a:off x="5464624" y="2727850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8" name="5-Point Star 17">
              <a:extLst>
                <a:ext uri="{FF2B5EF4-FFF2-40B4-BE49-F238E27FC236}">
                  <a16:creationId xmlns:a16="http://schemas.microsoft.com/office/drawing/2014/main" id="{6862BC9E-DFCD-15B6-1B3F-BF4152919449}"/>
                </a:ext>
              </a:extLst>
            </p:cNvPr>
            <p:cNvSpPr/>
            <p:nvPr/>
          </p:nvSpPr>
          <p:spPr bwMode="auto">
            <a:xfrm>
              <a:off x="6803565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9" name="5-Point Star 17">
              <a:extLst>
                <a:ext uri="{FF2B5EF4-FFF2-40B4-BE49-F238E27FC236}">
                  <a16:creationId xmlns:a16="http://schemas.microsoft.com/office/drawing/2014/main" id="{F474BB77-9292-69B4-0727-5F14EDA6CAA8}"/>
                </a:ext>
              </a:extLst>
            </p:cNvPr>
            <p:cNvSpPr/>
            <p:nvPr/>
          </p:nvSpPr>
          <p:spPr bwMode="auto">
            <a:xfrm>
              <a:off x="8142506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0" name="5-Point Star 17">
              <a:extLst>
                <a:ext uri="{FF2B5EF4-FFF2-40B4-BE49-F238E27FC236}">
                  <a16:creationId xmlns:a16="http://schemas.microsoft.com/office/drawing/2014/main" id="{060A13CE-33CF-EDD1-33E8-1FEB5C5F88DD}"/>
                </a:ext>
              </a:extLst>
            </p:cNvPr>
            <p:cNvSpPr/>
            <p:nvPr/>
          </p:nvSpPr>
          <p:spPr bwMode="auto">
            <a:xfrm>
              <a:off x="9481447" y="2717432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1" name="5-Point Star 17">
              <a:extLst>
                <a:ext uri="{FF2B5EF4-FFF2-40B4-BE49-F238E27FC236}">
                  <a16:creationId xmlns:a16="http://schemas.microsoft.com/office/drawing/2014/main" id="{8D1D52F5-1FF9-AF28-4B97-94624F29DEE6}"/>
                </a:ext>
              </a:extLst>
            </p:cNvPr>
            <p:cNvSpPr/>
            <p:nvPr/>
          </p:nvSpPr>
          <p:spPr bwMode="auto">
            <a:xfrm>
              <a:off x="10820388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1CF33C-C48F-35EC-5E8B-5ED62B327D13}"/>
              </a:ext>
            </a:extLst>
          </p:cNvPr>
          <p:cNvGrpSpPr/>
          <p:nvPr/>
        </p:nvGrpSpPr>
        <p:grpSpPr>
          <a:xfrm>
            <a:off x="1869180" y="3326948"/>
            <a:ext cx="9677386" cy="333545"/>
            <a:chOff x="1447801" y="2717432"/>
            <a:chExt cx="9677386" cy="333545"/>
          </a:xfrm>
        </p:grpSpPr>
        <p:sp>
          <p:nvSpPr>
            <p:cNvPr id="33" name="5-Point Star 17">
              <a:extLst>
                <a:ext uri="{FF2B5EF4-FFF2-40B4-BE49-F238E27FC236}">
                  <a16:creationId xmlns:a16="http://schemas.microsoft.com/office/drawing/2014/main" id="{42A68598-76B4-FD49-472F-C2EF5286488F}"/>
                </a:ext>
              </a:extLst>
            </p:cNvPr>
            <p:cNvSpPr/>
            <p:nvPr/>
          </p:nvSpPr>
          <p:spPr bwMode="auto">
            <a:xfrm>
              <a:off x="4125683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4" name="5-Point Star 17">
              <a:extLst>
                <a:ext uri="{FF2B5EF4-FFF2-40B4-BE49-F238E27FC236}">
                  <a16:creationId xmlns:a16="http://schemas.microsoft.com/office/drawing/2014/main" id="{42449188-5C96-CAA9-00FD-E3FE7E85D586}"/>
                </a:ext>
              </a:extLst>
            </p:cNvPr>
            <p:cNvSpPr/>
            <p:nvPr/>
          </p:nvSpPr>
          <p:spPr bwMode="auto">
            <a:xfrm>
              <a:off x="2786742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5" name="5-Point Star 17">
              <a:extLst>
                <a:ext uri="{FF2B5EF4-FFF2-40B4-BE49-F238E27FC236}">
                  <a16:creationId xmlns:a16="http://schemas.microsoft.com/office/drawing/2014/main" id="{C1E617CD-662E-0032-A577-21C62D1272DC}"/>
                </a:ext>
              </a:extLst>
            </p:cNvPr>
            <p:cNvSpPr/>
            <p:nvPr/>
          </p:nvSpPr>
          <p:spPr bwMode="auto">
            <a:xfrm>
              <a:off x="1447801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6" name="5-Point Star 17">
              <a:extLst>
                <a:ext uri="{FF2B5EF4-FFF2-40B4-BE49-F238E27FC236}">
                  <a16:creationId xmlns:a16="http://schemas.microsoft.com/office/drawing/2014/main" id="{E1DE4159-FA0E-1BF1-5A9C-5E98AE036399}"/>
                </a:ext>
              </a:extLst>
            </p:cNvPr>
            <p:cNvSpPr/>
            <p:nvPr/>
          </p:nvSpPr>
          <p:spPr bwMode="auto">
            <a:xfrm>
              <a:off x="5464624" y="2727850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7" name="5-Point Star 17">
              <a:extLst>
                <a:ext uri="{FF2B5EF4-FFF2-40B4-BE49-F238E27FC236}">
                  <a16:creationId xmlns:a16="http://schemas.microsoft.com/office/drawing/2014/main" id="{55643E1C-C7B4-872B-573C-BD12F2F537B2}"/>
                </a:ext>
              </a:extLst>
            </p:cNvPr>
            <p:cNvSpPr/>
            <p:nvPr/>
          </p:nvSpPr>
          <p:spPr bwMode="auto">
            <a:xfrm>
              <a:off x="6803565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8" name="5-Point Star 17">
              <a:extLst>
                <a:ext uri="{FF2B5EF4-FFF2-40B4-BE49-F238E27FC236}">
                  <a16:creationId xmlns:a16="http://schemas.microsoft.com/office/drawing/2014/main" id="{91110751-88F3-C5A1-D0CB-FEEFA833EC35}"/>
                </a:ext>
              </a:extLst>
            </p:cNvPr>
            <p:cNvSpPr/>
            <p:nvPr/>
          </p:nvSpPr>
          <p:spPr bwMode="auto">
            <a:xfrm>
              <a:off x="8142506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9" name="5-Point Star 17">
              <a:extLst>
                <a:ext uri="{FF2B5EF4-FFF2-40B4-BE49-F238E27FC236}">
                  <a16:creationId xmlns:a16="http://schemas.microsoft.com/office/drawing/2014/main" id="{2EA11BDF-F0E3-EC34-A985-662A53CD701D}"/>
                </a:ext>
              </a:extLst>
            </p:cNvPr>
            <p:cNvSpPr/>
            <p:nvPr/>
          </p:nvSpPr>
          <p:spPr bwMode="auto">
            <a:xfrm>
              <a:off x="9481447" y="2717432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0" name="5-Point Star 17">
              <a:extLst>
                <a:ext uri="{FF2B5EF4-FFF2-40B4-BE49-F238E27FC236}">
                  <a16:creationId xmlns:a16="http://schemas.microsoft.com/office/drawing/2014/main" id="{A49542F5-E40E-9C16-094F-14B0F90CFC7D}"/>
                </a:ext>
              </a:extLst>
            </p:cNvPr>
            <p:cNvSpPr/>
            <p:nvPr/>
          </p:nvSpPr>
          <p:spPr bwMode="auto">
            <a:xfrm>
              <a:off x="10820388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7F6F9FD-8346-2BA8-D0BC-5B6FDB66A3ED}"/>
              </a:ext>
            </a:extLst>
          </p:cNvPr>
          <p:cNvGrpSpPr/>
          <p:nvPr/>
        </p:nvGrpSpPr>
        <p:grpSpPr>
          <a:xfrm>
            <a:off x="1295401" y="3641914"/>
            <a:ext cx="9677386" cy="333545"/>
            <a:chOff x="1447801" y="2717432"/>
            <a:chExt cx="9677386" cy="333545"/>
          </a:xfrm>
        </p:grpSpPr>
        <p:sp>
          <p:nvSpPr>
            <p:cNvPr id="42" name="5-Point Star 17">
              <a:extLst>
                <a:ext uri="{FF2B5EF4-FFF2-40B4-BE49-F238E27FC236}">
                  <a16:creationId xmlns:a16="http://schemas.microsoft.com/office/drawing/2014/main" id="{C4C15A93-09CE-F3A9-81BC-6907A0A42C42}"/>
                </a:ext>
              </a:extLst>
            </p:cNvPr>
            <p:cNvSpPr/>
            <p:nvPr/>
          </p:nvSpPr>
          <p:spPr bwMode="auto">
            <a:xfrm>
              <a:off x="4125683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3" name="5-Point Star 17">
              <a:extLst>
                <a:ext uri="{FF2B5EF4-FFF2-40B4-BE49-F238E27FC236}">
                  <a16:creationId xmlns:a16="http://schemas.microsoft.com/office/drawing/2014/main" id="{B236B6BB-B46B-17E3-D4A8-AF6C817C5D04}"/>
                </a:ext>
              </a:extLst>
            </p:cNvPr>
            <p:cNvSpPr/>
            <p:nvPr/>
          </p:nvSpPr>
          <p:spPr bwMode="auto">
            <a:xfrm>
              <a:off x="2786742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4" name="5-Point Star 17">
              <a:extLst>
                <a:ext uri="{FF2B5EF4-FFF2-40B4-BE49-F238E27FC236}">
                  <a16:creationId xmlns:a16="http://schemas.microsoft.com/office/drawing/2014/main" id="{086751D7-3B9A-EF48-4EEA-EE513849C8A8}"/>
                </a:ext>
              </a:extLst>
            </p:cNvPr>
            <p:cNvSpPr/>
            <p:nvPr/>
          </p:nvSpPr>
          <p:spPr bwMode="auto">
            <a:xfrm>
              <a:off x="1447801" y="2743201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5" name="5-Point Star 17">
              <a:extLst>
                <a:ext uri="{FF2B5EF4-FFF2-40B4-BE49-F238E27FC236}">
                  <a16:creationId xmlns:a16="http://schemas.microsoft.com/office/drawing/2014/main" id="{1DD07D25-EEC1-217B-5E98-1530BA3DB07C}"/>
                </a:ext>
              </a:extLst>
            </p:cNvPr>
            <p:cNvSpPr/>
            <p:nvPr/>
          </p:nvSpPr>
          <p:spPr bwMode="auto">
            <a:xfrm>
              <a:off x="5464624" y="2727850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6" name="5-Point Star 17">
              <a:extLst>
                <a:ext uri="{FF2B5EF4-FFF2-40B4-BE49-F238E27FC236}">
                  <a16:creationId xmlns:a16="http://schemas.microsoft.com/office/drawing/2014/main" id="{52F5C44F-F39E-F95F-BA8C-D60FDE94B72F}"/>
                </a:ext>
              </a:extLst>
            </p:cNvPr>
            <p:cNvSpPr/>
            <p:nvPr/>
          </p:nvSpPr>
          <p:spPr bwMode="auto">
            <a:xfrm>
              <a:off x="6803565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7" name="5-Point Star 17">
              <a:extLst>
                <a:ext uri="{FF2B5EF4-FFF2-40B4-BE49-F238E27FC236}">
                  <a16:creationId xmlns:a16="http://schemas.microsoft.com/office/drawing/2014/main" id="{ABA4249D-6A61-AA41-73D3-96E6937BCA6A}"/>
                </a:ext>
              </a:extLst>
            </p:cNvPr>
            <p:cNvSpPr/>
            <p:nvPr/>
          </p:nvSpPr>
          <p:spPr bwMode="auto">
            <a:xfrm>
              <a:off x="8142506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8" name="5-Point Star 17">
              <a:extLst>
                <a:ext uri="{FF2B5EF4-FFF2-40B4-BE49-F238E27FC236}">
                  <a16:creationId xmlns:a16="http://schemas.microsoft.com/office/drawing/2014/main" id="{210556AB-48E4-B965-0C98-C9CCAAB1D219}"/>
                </a:ext>
              </a:extLst>
            </p:cNvPr>
            <p:cNvSpPr/>
            <p:nvPr/>
          </p:nvSpPr>
          <p:spPr bwMode="auto">
            <a:xfrm>
              <a:off x="9481447" y="2717432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9" name="5-Point Star 17">
              <a:extLst>
                <a:ext uri="{FF2B5EF4-FFF2-40B4-BE49-F238E27FC236}">
                  <a16:creationId xmlns:a16="http://schemas.microsoft.com/office/drawing/2014/main" id="{1C7B7376-C908-B7D3-32F1-DBA4F7A69CC1}"/>
                </a:ext>
              </a:extLst>
            </p:cNvPr>
            <p:cNvSpPr/>
            <p:nvPr/>
          </p:nvSpPr>
          <p:spPr bwMode="auto">
            <a:xfrm>
              <a:off x="10820388" y="2724873"/>
              <a:ext cx="304799" cy="307776"/>
            </a:xfrm>
            <a:prstGeom prst="star5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27AE5E9-D583-FDBB-F1E8-120D0D9B1830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1640193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D61E-6BD4-3E5D-6F56-2027E081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Generating “Reads”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587C6-086B-CA74-C5B6-4E690862454D}"/>
              </a:ext>
            </a:extLst>
          </p:cNvPr>
          <p:cNvSpPr/>
          <p:nvPr/>
        </p:nvSpPr>
        <p:spPr>
          <a:xfrm>
            <a:off x="163285" y="2718845"/>
            <a:ext cx="1228997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300" b="0" i="0" dirty="0">
                <a:latin typeface="Lucida Console" pitchFamily="49" charset="0"/>
              </a:rPr>
              <a:t>CTGATGA TGGACTACGCTAC TACTGCTAG CTGTATTACG ATCAGCTACCACA  TCGTAGCTACG  ATGCATTAGCAA  GCTATCGGA  TCAGCTACCA  CATCGTAGC</a:t>
            </a:r>
            <a:endParaRPr lang="en-US" sz="13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07E36F-2607-A300-D4D7-BDFEC3360757}"/>
              </a:ext>
            </a:extLst>
          </p:cNvPr>
          <p:cNvSpPr/>
          <p:nvPr/>
        </p:nvSpPr>
        <p:spPr>
          <a:xfrm>
            <a:off x="163285" y="3011233"/>
            <a:ext cx="1202871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300" b="0" i="0" dirty="0">
                <a:latin typeface="Lucida Console" pitchFamily="49" charset="0"/>
              </a:rPr>
              <a:t>CTGATGATG GACTACGCT ACTACTGCTA GCTGTATTACG ATCAGCTACC  ACATCGTAGCT  ACGATGCATTA  GCAAGCTATC  GGATCAGCTAC  CACATCGTAGC</a:t>
            </a:r>
            <a:endParaRPr lang="en-US" sz="13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AF01E2-D9C5-3F9F-0D56-711963E30E69}"/>
              </a:ext>
            </a:extLst>
          </p:cNvPr>
          <p:cNvSpPr/>
          <p:nvPr/>
        </p:nvSpPr>
        <p:spPr>
          <a:xfrm>
            <a:off x="163285" y="3303620"/>
            <a:ext cx="1202871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300" b="0" i="0" dirty="0">
                <a:latin typeface="Lucida Console" pitchFamily="49" charset="0"/>
              </a:rPr>
              <a:t>CTGATGATGG ACTACGCTAC TACTGCTAGCT GTATTACGATC AGCTACCAC  ATCGTAGCTACG  ATGCATTAGCA  AGCTATCGG A TCAGCTACCA  CATCGTAGC</a:t>
            </a:r>
            <a:endParaRPr lang="en-US" sz="1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C0766-D3F7-2A03-7C52-743BCDD41961}"/>
              </a:ext>
            </a:extLst>
          </p:cNvPr>
          <p:cNvSpPr/>
          <p:nvPr/>
        </p:nvSpPr>
        <p:spPr>
          <a:xfrm>
            <a:off x="163284" y="3596008"/>
            <a:ext cx="12028713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300" b="0" i="0" dirty="0">
                <a:latin typeface="Lucida Console" pitchFamily="49" charset="0"/>
              </a:rPr>
              <a:t>CTGATGATGGACT ACGCTACTACT GCTAGCTGTAT TACGATCAGC TACCACATCGT  AGCTACGATGCA  TTAGCAAGCT  ATCGGATCA  GCTACCACATC  GTAGC</a:t>
            </a:r>
            <a:endParaRPr lang="en-US" sz="1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E0255-C015-6566-EE68-BAD29FE862D0}"/>
              </a:ext>
            </a:extLst>
          </p:cNvPr>
          <p:cNvSpPr txBox="1"/>
          <p:nvPr/>
        </p:nvSpPr>
        <p:spPr>
          <a:xfrm>
            <a:off x="5921831" y="6410779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Adapted from Dr Yu Lin’s slides</a:t>
            </a:r>
          </a:p>
        </p:txBody>
      </p:sp>
    </p:spTree>
    <p:extLst>
      <p:ext uri="{BB962C8B-B14F-4D97-AF65-F5344CB8AC3E}">
        <p14:creationId xmlns:p14="http://schemas.microsoft.com/office/powerpoint/2010/main" val="8718548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1599</Words>
  <Application>Microsoft Macintosh PowerPoint</Application>
  <PresentationFormat>Widescreen</PresentationFormat>
  <Paragraphs>446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Courier New</vt:lpstr>
      <vt:lpstr>Lucida Console</vt:lpstr>
      <vt:lpstr>Times New Roman</vt:lpstr>
      <vt:lpstr>Custom Design</vt:lpstr>
      <vt:lpstr>Sequence Assembly</vt:lpstr>
      <vt:lpstr>Book Problem </vt:lpstr>
      <vt:lpstr>Genome Assembly</vt:lpstr>
      <vt:lpstr>Library Problem </vt:lpstr>
      <vt:lpstr>Metagenome Assembly</vt:lpstr>
      <vt:lpstr>Why we need Assembly?</vt:lpstr>
      <vt:lpstr> Multiple Copies of a Genome</vt:lpstr>
      <vt:lpstr> Breaking the Genomes at Random Positions</vt:lpstr>
      <vt:lpstr> Generating “Reads”</vt:lpstr>
      <vt:lpstr> No Idea What Position Reads Comes From</vt:lpstr>
      <vt:lpstr> No Idea What Position Reads Comes From</vt:lpstr>
      <vt:lpstr> But we can find Overlaps</vt:lpstr>
      <vt:lpstr>Sequence Assembly</vt:lpstr>
      <vt:lpstr>Can you identify which of these are graphs?</vt:lpstr>
      <vt:lpstr>Can you identify which of these are graphs?</vt:lpstr>
      <vt:lpstr>Assembly as a “Graph” Problem</vt:lpstr>
      <vt:lpstr>Main Approaches of Assembly</vt:lpstr>
      <vt:lpstr>Overlap / Layout / Consensus</vt:lpstr>
      <vt:lpstr>Problems with OLC</vt:lpstr>
      <vt:lpstr>de Bruijn Graph </vt:lpstr>
      <vt:lpstr>What is a “k-mer”?</vt:lpstr>
      <vt:lpstr>de Bruijn Graph</vt:lpstr>
      <vt:lpstr>de Bruijn Graph</vt:lpstr>
      <vt:lpstr>de Bruijn Graph</vt:lpstr>
      <vt:lpstr>de Bruijn Graph</vt:lpstr>
      <vt:lpstr>Advantages of DBG</vt:lpstr>
      <vt:lpstr>OLC vs. DBG Trade-off</vt:lpstr>
      <vt:lpstr>Problems with all Assemblies</vt:lpstr>
      <vt:lpstr>Problems with all Assemblies</vt:lpstr>
      <vt:lpstr>Problems with all Assemblies</vt:lpstr>
      <vt:lpstr>Problems with all Assemblies</vt:lpstr>
      <vt:lpstr>State-of-the-art Assemblers</vt:lpstr>
      <vt:lpstr>metaSPAdes</vt:lpstr>
      <vt:lpstr>Visualising Assemblies</vt:lpstr>
      <vt:lpstr>Evaluating the Quality of Assemblies</vt:lpstr>
      <vt:lpstr>Calculating N50</vt:lpstr>
      <vt:lpstr>QUAST</vt:lpstr>
      <vt:lpstr>How to run QUAST?</vt:lpstr>
      <vt:lpstr>QUAST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Susie Grigson</dc:creator>
  <cp:lastModifiedBy>Vijini Mallawaarachchi</cp:lastModifiedBy>
  <cp:revision>67</cp:revision>
  <dcterms:created xsi:type="dcterms:W3CDTF">2022-06-29T02:28:06Z</dcterms:created>
  <dcterms:modified xsi:type="dcterms:W3CDTF">2022-07-04T10:31:57Z</dcterms:modified>
</cp:coreProperties>
</file>